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6" r:id="rId4"/>
    <p:sldId id="264" r:id="rId5"/>
    <p:sldId id="266" r:id="rId6"/>
    <p:sldId id="269" r:id="rId7"/>
    <p:sldId id="268" r:id="rId8"/>
    <p:sldId id="270" r:id="rId9"/>
    <p:sldId id="272" r:id="rId10"/>
    <p:sldId id="288" r:id="rId11"/>
    <p:sldId id="273" r:id="rId12"/>
    <p:sldId id="287" r:id="rId13"/>
    <p:sldId id="323" r:id="rId14"/>
    <p:sldId id="322" r:id="rId15"/>
    <p:sldId id="324" r:id="rId16"/>
    <p:sldId id="326" r:id="rId17"/>
    <p:sldId id="328" r:id="rId18"/>
    <p:sldId id="337" r:id="rId19"/>
    <p:sldId id="329" r:id="rId20"/>
    <p:sldId id="331" r:id="rId21"/>
    <p:sldId id="330" r:id="rId22"/>
    <p:sldId id="336" r:id="rId23"/>
    <p:sldId id="338" r:id="rId24"/>
    <p:sldId id="327" r:id="rId25"/>
  </p:sldIdLst>
  <p:sldSz cx="12192000" cy="6858000"/>
  <p:notesSz cx="4803775" cy="70342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p:scale>
          <a:sx n="75" d="100"/>
          <a:sy n="75" d="100"/>
        </p:scale>
        <p:origin x="994"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81527" cy="352645"/>
          </a:xfrm>
          <a:prstGeom prst="rect">
            <a:avLst/>
          </a:prstGeom>
        </p:spPr>
        <p:txBody>
          <a:bodyPr vert="horz" lIns="62929" tIns="31465" rIns="62929" bIns="31465" rtlCol="0"/>
          <a:lstStyle>
            <a:lvl1pPr algn="l">
              <a:defRPr sz="800"/>
            </a:lvl1pPr>
          </a:lstStyle>
          <a:p>
            <a:endParaRPr lang="en-GB"/>
          </a:p>
        </p:txBody>
      </p:sp>
      <p:sp>
        <p:nvSpPr>
          <p:cNvPr id="3" name="Date Placeholder 2"/>
          <p:cNvSpPr>
            <a:spLocks noGrp="1"/>
          </p:cNvSpPr>
          <p:nvPr>
            <p:ph type="dt" idx="1"/>
          </p:nvPr>
        </p:nvSpPr>
        <p:spPr>
          <a:xfrm>
            <a:off x="2721163" y="0"/>
            <a:ext cx="2081527" cy="352645"/>
          </a:xfrm>
          <a:prstGeom prst="rect">
            <a:avLst/>
          </a:prstGeom>
        </p:spPr>
        <p:txBody>
          <a:bodyPr vert="horz" lIns="62929" tIns="31465" rIns="62929" bIns="31465" rtlCol="0"/>
          <a:lstStyle>
            <a:lvl1pPr algn="r">
              <a:defRPr sz="800"/>
            </a:lvl1pPr>
          </a:lstStyle>
          <a:p>
            <a:fld id="{97704815-FEAF-4135-A79D-55AA4A7D102B}" type="datetimeFigureOut">
              <a:rPr lang="en-GB" smtClean="0"/>
              <a:t>22/05/2023</a:t>
            </a:fld>
            <a:endParaRPr lang="en-GB"/>
          </a:p>
        </p:txBody>
      </p:sp>
      <p:sp>
        <p:nvSpPr>
          <p:cNvPr id="4" name="Slide Image Placeholder 3"/>
          <p:cNvSpPr>
            <a:spLocks noGrp="1" noRot="1" noChangeAspect="1"/>
          </p:cNvSpPr>
          <p:nvPr>
            <p:ph type="sldImg" idx="2"/>
          </p:nvPr>
        </p:nvSpPr>
        <p:spPr>
          <a:xfrm>
            <a:off x="293688" y="879475"/>
            <a:ext cx="4216400" cy="2373313"/>
          </a:xfrm>
          <a:prstGeom prst="rect">
            <a:avLst/>
          </a:prstGeom>
          <a:noFill/>
          <a:ln w="12700">
            <a:solidFill>
              <a:prstClr val="black"/>
            </a:solidFill>
          </a:ln>
        </p:spPr>
        <p:txBody>
          <a:bodyPr vert="horz" lIns="62929" tIns="31465" rIns="62929" bIns="31465" rtlCol="0" anchor="ctr"/>
          <a:lstStyle/>
          <a:p>
            <a:endParaRPr lang="en-GB"/>
          </a:p>
        </p:txBody>
      </p:sp>
      <p:sp>
        <p:nvSpPr>
          <p:cNvPr id="5" name="Notes Placeholder 4"/>
          <p:cNvSpPr>
            <a:spLocks noGrp="1"/>
          </p:cNvSpPr>
          <p:nvPr>
            <p:ph type="body" sz="quarter" idx="3"/>
          </p:nvPr>
        </p:nvSpPr>
        <p:spPr>
          <a:xfrm>
            <a:off x="480270" y="3384728"/>
            <a:ext cx="3843236" cy="2770621"/>
          </a:xfrm>
          <a:prstGeom prst="rect">
            <a:avLst/>
          </a:prstGeom>
        </p:spPr>
        <p:txBody>
          <a:bodyPr vert="horz" lIns="62929" tIns="31465" rIns="62929" bIns="31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681568"/>
            <a:ext cx="2081527" cy="352645"/>
          </a:xfrm>
          <a:prstGeom prst="rect">
            <a:avLst/>
          </a:prstGeom>
        </p:spPr>
        <p:txBody>
          <a:bodyPr vert="horz" lIns="62929" tIns="31465" rIns="62929" bIns="31465" rtlCol="0" anchor="b"/>
          <a:lstStyle>
            <a:lvl1pPr algn="l">
              <a:defRPr sz="800"/>
            </a:lvl1pPr>
          </a:lstStyle>
          <a:p>
            <a:endParaRPr lang="en-GB"/>
          </a:p>
        </p:txBody>
      </p:sp>
      <p:sp>
        <p:nvSpPr>
          <p:cNvPr id="7" name="Slide Number Placeholder 6"/>
          <p:cNvSpPr>
            <a:spLocks noGrp="1"/>
          </p:cNvSpPr>
          <p:nvPr>
            <p:ph type="sldNum" sz="quarter" idx="5"/>
          </p:nvPr>
        </p:nvSpPr>
        <p:spPr>
          <a:xfrm>
            <a:off x="2721163" y="6681568"/>
            <a:ext cx="2081527" cy="352645"/>
          </a:xfrm>
          <a:prstGeom prst="rect">
            <a:avLst/>
          </a:prstGeom>
        </p:spPr>
        <p:txBody>
          <a:bodyPr vert="horz" lIns="62929" tIns="31465" rIns="62929" bIns="31465" rtlCol="0" anchor="b"/>
          <a:lstStyle>
            <a:lvl1pPr algn="r">
              <a:defRPr sz="800"/>
            </a:lvl1pPr>
          </a:lstStyle>
          <a:p>
            <a:fld id="{40B3B7B4-8902-4B91-8A55-4F809EEC7C3A}" type="slidenum">
              <a:rPr lang="en-GB" smtClean="0"/>
              <a:t>‹#›</a:t>
            </a:fld>
            <a:endParaRPr lang="en-GB"/>
          </a:p>
        </p:txBody>
      </p:sp>
    </p:spTree>
    <p:extLst>
      <p:ext uri="{BB962C8B-B14F-4D97-AF65-F5344CB8AC3E}">
        <p14:creationId xmlns:p14="http://schemas.microsoft.com/office/powerpoint/2010/main" val="20522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uFillTx/>
            </a:endParaRPr>
          </a:p>
        </p:txBody>
      </p:sp>
      <p:sp>
        <p:nvSpPr>
          <p:cNvPr id="4" name="Slide Number Placeholder 3"/>
          <p:cNvSpPr>
            <a:spLocks noGrp="1"/>
          </p:cNvSpPr>
          <p:nvPr>
            <p:ph type="sldNum" sz="quarter" idx="10"/>
          </p:nvPr>
        </p:nvSpPr>
        <p:spPr/>
        <p:txBody>
          <a:bodyPr/>
          <a:lstStyle/>
          <a:p>
            <a:pPr defTabSz="973638">
              <a:defRPr/>
            </a:pPr>
            <a:fld id="{AA6145C8-F71B-B243-AF2B-D7D562452D7D}" type="slidenum">
              <a:rPr lang="en-US">
                <a:solidFill>
                  <a:prstClr val="black"/>
                </a:solidFill>
                <a:latin typeface="Calibri"/>
              </a:rPr>
              <a:pPr defTabSz="973638">
                <a:defRPr/>
              </a:pPr>
              <a:t>13</a:t>
            </a:fld>
            <a:endParaRPr lang="en-US" dirty="0">
              <a:solidFill>
                <a:prstClr val="black"/>
              </a:solidFill>
              <a:latin typeface="Calibri"/>
            </a:endParaRPr>
          </a:p>
        </p:txBody>
      </p:sp>
    </p:spTree>
    <p:extLst>
      <p:ext uri="{BB962C8B-B14F-4D97-AF65-F5344CB8AC3E}">
        <p14:creationId xmlns:p14="http://schemas.microsoft.com/office/powerpoint/2010/main" val="320426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B8DE0A-D446-42F9-8B72-BE4520A9F4BA}" type="slidenum">
              <a:rPr lang="en-GB" smtClean="0"/>
              <a:pPr/>
              <a:t>16</a:t>
            </a:fld>
            <a:endParaRPr lang="en-GB"/>
          </a:p>
        </p:txBody>
      </p:sp>
    </p:spTree>
    <p:extLst>
      <p:ext uri="{BB962C8B-B14F-4D97-AF65-F5344CB8AC3E}">
        <p14:creationId xmlns:p14="http://schemas.microsoft.com/office/powerpoint/2010/main" val="58399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0238-9555-423A-B713-302B5290A8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BF7C78-8A8B-410E-B8DA-B36861126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492D5D-9C22-48BD-8C00-7868304481C4}"/>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5" name="Footer Placeholder 4">
            <a:extLst>
              <a:ext uri="{FF2B5EF4-FFF2-40B4-BE49-F238E27FC236}">
                <a16:creationId xmlns:a16="http://schemas.microsoft.com/office/drawing/2014/main" id="{8A2B781A-2E19-45A6-A58B-7468BAD1FF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B4EE0-CCD9-47F2-858C-A55897BF520F}"/>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95204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1E2A-750B-4450-9E5E-2810890B99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9D89DD-CD47-43D4-9341-1544180181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FAAC25-D3CE-497E-8EA4-D0118B05811B}"/>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5" name="Footer Placeholder 4">
            <a:extLst>
              <a:ext uri="{FF2B5EF4-FFF2-40B4-BE49-F238E27FC236}">
                <a16:creationId xmlns:a16="http://schemas.microsoft.com/office/drawing/2014/main" id="{56594AA0-2BC2-45B3-8CB1-126560896D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CA5620-C233-4BD0-97B9-38C671C05DFD}"/>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388843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2B4391-AB2D-4B15-B618-8D47C44560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B5DC0F-A24A-48C9-AA3E-D54E62CFB7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F20E1-760A-49C5-ACC2-4BADB910DB33}"/>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5" name="Footer Placeholder 4">
            <a:extLst>
              <a:ext uri="{FF2B5EF4-FFF2-40B4-BE49-F238E27FC236}">
                <a16:creationId xmlns:a16="http://schemas.microsoft.com/office/drawing/2014/main" id="{4BD54817-5C00-414F-9377-C423230FC5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C70586-330A-4DCE-959F-722BA9FAE96C}"/>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3904150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58608E-4CC7-8D45-83D0-60887B48B384}"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A5ADD4-AB7E-BB40-9569-8E7211ACFB61}" type="slidenum">
              <a:rPr lang="en-US" smtClean="0"/>
              <a:t>‹#›</a:t>
            </a:fld>
            <a:endParaRPr lang="en-US" dirty="0"/>
          </a:p>
        </p:txBody>
      </p:sp>
      <p:sp>
        <p:nvSpPr>
          <p:cNvPr id="16" name="Text Placeholder 15"/>
          <p:cNvSpPr>
            <a:spLocks noGrp="1"/>
          </p:cNvSpPr>
          <p:nvPr>
            <p:ph type="body" sz="quarter" idx="14" hasCustomPrompt="1"/>
          </p:nvPr>
        </p:nvSpPr>
        <p:spPr>
          <a:xfrm>
            <a:off x="1134534" y="1600201"/>
            <a:ext cx="9469967" cy="4481513"/>
          </a:xfrm>
          <a:prstGeom prst="rect">
            <a:avLst/>
          </a:prstGeom>
        </p:spPr>
        <p:txBody>
          <a:bodyPr/>
          <a:lstStyle>
            <a:lvl1pPr marL="0" indent="0">
              <a:buNone/>
              <a:defRPr sz="2400"/>
            </a:lvl1pPr>
          </a:lstStyle>
          <a:p>
            <a:pPr lvl="0"/>
            <a:r>
              <a:rPr lang="en-US" dirty="0"/>
              <a:t>Content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p:cNvSpPr>
            <a:spLocks noGrp="1"/>
          </p:cNvSpPr>
          <p:nvPr>
            <p:ph type="body" sz="quarter" idx="15" hasCustomPrompt="1"/>
          </p:nvPr>
        </p:nvSpPr>
        <p:spPr>
          <a:xfrm>
            <a:off x="1772094" y="658814"/>
            <a:ext cx="8832407" cy="941387"/>
          </a:xfrm>
          <a:prstGeom prst="rect">
            <a:avLst/>
          </a:prstGeom>
        </p:spPr>
        <p:txBody>
          <a:bodyPr/>
          <a:lstStyle>
            <a:lvl1pPr marL="0" indent="0">
              <a:buNone/>
              <a:defRPr b="1">
                <a:solidFill>
                  <a:schemeClr val="tx2">
                    <a:lumMod val="75000"/>
                  </a:schemeClr>
                </a:solidFill>
              </a:defRPr>
            </a:lvl1pPr>
          </a:lstStyle>
          <a:p>
            <a:pPr lvl="0"/>
            <a:r>
              <a:rPr lang="en-US" dirty="0"/>
              <a:t>Page Heading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798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5FC9-471B-4F84-9279-A75CD3FE1A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A005DC-4B6B-4EEF-8912-0EEBFB3D9F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80B5BD-4C77-4816-A95A-09C60607C6A9}"/>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5" name="Footer Placeholder 4">
            <a:extLst>
              <a:ext uri="{FF2B5EF4-FFF2-40B4-BE49-F238E27FC236}">
                <a16:creationId xmlns:a16="http://schemas.microsoft.com/office/drawing/2014/main" id="{BA176587-B943-483E-AB9D-CBE670D5CF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CE3AF7-3D6A-427E-93AB-B5BF1C72F786}"/>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184353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D96A-CD5A-4CE2-A1B5-8D0C31DDCB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0E394B-FA97-4929-9B7B-3C28716A2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26E730-DF39-4111-8D98-34B787E1C7C1}"/>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5" name="Footer Placeholder 4">
            <a:extLst>
              <a:ext uri="{FF2B5EF4-FFF2-40B4-BE49-F238E27FC236}">
                <a16:creationId xmlns:a16="http://schemas.microsoft.com/office/drawing/2014/main" id="{A9AC82CC-47C3-4F0E-95E0-F21969AD4A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94E282-CAD1-4A4D-A2EA-65A6784FD3C0}"/>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240425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4B0E-CA32-424C-831B-B03ED70D8D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DD451A-8CDA-4146-B957-748A547B74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7E1766-F014-48AE-A1B2-D1DC6ABA44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36DFD7-EF2E-4CF9-8CAD-F97AECA3294A}"/>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6" name="Footer Placeholder 5">
            <a:extLst>
              <a:ext uri="{FF2B5EF4-FFF2-40B4-BE49-F238E27FC236}">
                <a16:creationId xmlns:a16="http://schemas.microsoft.com/office/drawing/2014/main" id="{D31E33AD-6FA4-4761-A5F2-B7728FB1A2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10806-7D82-48F4-B018-F1802497D99F}"/>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168190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F6F2-E855-4F2A-8188-7612EC7050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4DF94D-CD33-40FE-861E-77A5B55D7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AC964B-66BF-4302-92D3-A9DA9DB169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553481-8A46-448B-A1E7-15636E2DC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EE064E-DD2F-4149-8886-DD97104408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F3212F-ADA9-4E9B-9025-E1FAE30A1243}"/>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8" name="Footer Placeholder 7">
            <a:extLst>
              <a:ext uri="{FF2B5EF4-FFF2-40B4-BE49-F238E27FC236}">
                <a16:creationId xmlns:a16="http://schemas.microsoft.com/office/drawing/2014/main" id="{7ECD11BE-FC97-48C8-AAAA-855D203324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936783-BFBE-45F9-AED4-1A12D6E11309}"/>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420857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E0168-34DC-4E64-98DA-7AD7DD979F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712D0E-5BAC-4F9B-A6A6-F77B05E2A668}"/>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4" name="Footer Placeholder 3">
            <a:extLst>
              <a:ext uri="{FF2B5EF4-FFF2-40B4-BE49-F238E27FC236}">
                <a16:creationId xmlns:a16="http://schemas.microsoft.com/office/drawing/2014/main" id="{31CC437E-FDB5-4298-B633-1EE7B5B589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30DA90-3FBA-4AC5-8B7E-2C8173CABEA2}"/>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21524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CC07A-9FE6-4E6D-A887-1B52A7E5C78B}"/>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3" name="Footer Placeholder 2">
            <a:extLst>
              <a:ext uri="{FF2B5EF4-FFF2-40B4-BE49-F238E27FC236}">
                <a16:creationId xmlns:a16="http://schemas.microsoft.com/office/drawing/2014/main" id="{BC993CE3-27A1-4535-B324-0E89FE8FC2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C7805-8CD8-4BED-AF33-F9DD630D1A25}"/>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286694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037F-0F8A-4ABA-9193-A3AECE808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F927E-475A-43EC-9E7A-5A1561276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BCC28F-8046-48A8-800C-EA104714A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6E32EF-6A15-4C3C-B503-887AD379B719}"/>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6" name="Footer Placeholder 5">
            <a:extLst>
              <a:ext uri="{FF2B5EF4-FFF2-40B4-BE49-F238E27FC236}">
                <a16:creationId xmlns:a16="http://schemas.microsoft.com/office/drawing/2014/main" id="{1F344694-63AE-4457-A072-B79C58A97D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BCD80-A3A8-45EF-BB5B-D58FB423D5C2}"/>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205640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C150-1A2B-4B36-99E7-42ED109A7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02D113-05F8-4E29-AF87-04AC570B3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6335B1-5BE3-4415-9162-21CEE46CD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9E9163-A318-4839-A19A-43B9A11C8960}"/>
              </a:ext>
            </a:extLst>
          </p:cNvPr>
          <p:cNvSpPr>
            <a:spLocks noGrp="1"/>
          </p:cNvSpPr>
          <p:nvPr>
            <p:ph type="dt" sz="half" idx="10"/>
          </p:nvPr>
        </p:nvSpPr>
        <p:spPr/>
        <p:txBody>
          <a:bodyPr/>
          <a:lstStyle/>
          <a:p>
            <a:fld id="{56BE70DF-5737-4259-8CD1-77A693FB88AA}" type="datetimeFigureOut">
              <a:rPr lang="en-GB" smtClean="0"/>
              <a:t>22/05/2023</a:t>
            </a:fld>
            <a:endParaRPr lang="en-GB"/>
          </a:p>
        </p:txBody>
      </p:sp>
      <p:sp>
        <p:nvSpPr>
          <p:cNvPr id="6" name="Footer Placeholder 5">
            <a:extLst>
              <a:ext uri="{FF2B5EF4-FFF2-40B4-BE49-F238E27FC236}">
                <a16:creationId xmlns:a16="http://schemas.microsoft.com/office/drawing/2014/main" id="{7B74C1EE-EE06-45BD-88F7-85EC954C79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7AAB71-5CE8-4006-8F27-A859CC122004}"/>
              </a:ext>
            </a:extLst>
          </p:cNvPr>
          <p:cNvSpPr>
            <a:spLocks noGrp="1"/>
          </p:cNvSpPr>
          <p:nvPr>
            <p:ph type="sldNum" sz="quarter" idx="12"/>
          </p:nvPr>
        </p:nvSpPr>
        <p:spPr/>
        <p:txBody>
          <a:bodyPr/>
          <a:lstStyle/>
          <a:p>
            <a:fld id="{2208B1CF-6776-4978-8125-9CE836D8C22F}" type="slidenum">
              <a:rPr lang="en-GB" smtClean="0"/>
              <a:t>‹#›</a:t>
            </a:fld>
            <a:endParaRPr lang="en-GB"/>
          </a:p>
        </p:txBody>
      </p:sp>
    </p:spTree>
    <p:extLst>
      <p:ext uri="{BB962C8B-B14F-4D97-AF65-F5344CB8AC3E}">
        <p14:creationId xmlns:p14="http://schemas.microsoft.com/office/powerpoint/2010/main" val="291516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65C7-C389-4462-9A21-8FEFBC9E13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D5FADD-597C-4199-B2C8-CCE95ACCD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80D2D8-5F69-4D1E-ACCE-07EA8DDE9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E70DF-5737-4259-8CD1-77A693FB88AA}" type="datetimeFigureOut">
              <a:rPr lang="en-GB" smtClean="0"/>
              <a:t>22/05/2023</a:t>
            </a:fld>
            <a:endParaRPr lang="en-GB"/>
          </a:p>
        </p:txBody>
      </p:sp>
      <p:sp>
        <p:nvSpPr>
          <p:cNvPr id="5" name="Footer Placeholder 4">
            <a:extLst>
              <a:ext uri="{FF2B5EF4-FFF2-40B4-BE49-F238E27FC236}">
                <a16:creationId xmlns:a16="http://schemas.microsoft.com/office/drawing/2014/main" id="{16A49D3C-8210-4C56-80CF-48C332385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7EEB3-E411-464F-9DC0-3E5A23711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8B1CF-6776-4978-8125-9CE836D8C22F}" type="slidenum">
              <a:rPr lang="en-GB" smtClean="0"/>
              <a:t>‹#›</a:t>
            </a:fld>
            <a:endParaRPr lang="en-GB"/>
          </a:p>
        </p:txBody>
      </p:sp>
    </p:spTree>
    <p:extLst>
      <p:ext uri="{BB962C8B-B14F-4D97-AF65-F5344CB8AC3E}">
        <p14:creationId xmlns:p14="http://schemas.microsoft.com/office/powerpoint/2010/main" val="1903116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aqa.org.uk/subjects/physical-education/gcse/physical-education-8582/assessment-resources" TargetMode="Externa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www.pobble365.com/" TargetMode="External"/><Relationship Id="rId7" Type="http://schemas.openxmlformats.org/officeDocument/2006/relationships/hyperlink" Target="https://www.youtube.com/c/coursehero/search?query=jekyll%20and%20hyde" TargetMode="Externa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hyperlink" Target="https://www.bbc.com/bitesize/subjects/zckw2hv" TargetMode="External"/><Relationship Id="rId5" Type="http://schemas.openxmlformats.org/officeDocument/2006/relationships/hyperlink" Target="https://www.bbc.com/bitesize/subjects/zr9d7ty" TargetMode="External"/><Relationship Id="rId4" Type="http://schemas.openxmlformats.org/officeDocument/2006/relationships/hyperlink" Target="http://www.bristol.ac.uk/arts/exercises/grammar/grammar_tutorial/index.ht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corbettmaths.com/conten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mathedup.co.uk/gcse-maths-takeaway/" TargetMode="External"/><Relationship Id="rId5" Type="http://schemas.openxmlformats.org/officeDocument/2006/relationships/hyperlink" Target="https://www.mathsgenie.co.uk/gcse.html" TargetMode="Externa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www.cgpbooks.co.uk/secondary-books/gcse/computer-science/cof42-gcse-computer-science-ocr-revision" TargetMode="External"/><Relationship Id="rId2" Type="http://schemas.openxmlformats.org/officeDocument/2006/relationships/hyperlink" Target="https://isaaccomputerscience.org/topics/gcse?examBoard=all&amp;stage=all#ocr" TargetMode="External"/><Relationship Id="rId1" Type="http://schemas.openxmlformats.org/officeDocument/2006/relationships/slideLayout" Target="../slideLayouts/slideLayout7.xml"/><Relationship Id="rId6" Type="http://schemas.openxmlformats.org/officeDocument/2006/relationships/hyperlink" Target="https://www.bbc.co.uk/bitesize/subjects/zdn9jhv" TargetMode="External"/><Relationship Id="rId5" Type="http://schemas.openxmlformats.org/officeDocument/2006/relationships/hyperlink" Target="https://www.illuminate.digital/eduqasfood/" TargetMode="External"/><Relationship Id="rId4" Type="http://schemas.openxmlformats.org/officeDocument/2006/relationships/hyperlink" Target="https://www.bbc.co.uk/teach/class-clips-video/design-and-technology-gcse-food-preparation-and-nutrition/zvjh8x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cognituedu.org/" TargetMode="External"/><Relationship Id="rId3" Type="http://schemas.openxmlformats.org/officeDocument/2006/relationships/hyperlink" Target="https://app.senecalearning.com/classroom/course/7414bb05-760e-4edc-91fe-5622586e2bd1" TargetMode="External"/><Relationship Id="rId7" Type="http://schemas.openxmlformats.org/officeDocument/2006/relationships/hyperlink" Target="http://www.senecalearning.com/" TargetMode="External"/><Relationship Id="rId2" Type="http://schemas.openxmlformats.org/officeDocument/2006/relationships/hyperlink" Target="https://www.youtube.com/watch?v=ht3w-aaC-1s&amp;list=PLj42bsxrdE2nGSX8YF6whVC_FvwJqDUk2" TargetMode="External"/><Relationship Id="rId1" Type="http://schemas.openxmlformats.org/officeDocument/2006/relationships/slideLayout" Target="../slideLayouts/slideLayout7.xml"/><Relationship Id="rId6" Type="http://schemas.openxmlformats.org/officeDocument/2006/relationships/hyperlink" Target="https://www.bbc.co.uk/bitesize/topics/zrc7m39" TargetMode="External"/><Relationship Id="rId5" Type="http://schemas.openxmlformats.org/officeDocument/2006/relationships/hyperlink" Target="https://app.senecalearning.com/classroom/course/4909e1df-a520-432d-9047-cc58dfb44744" TargetMode="External"/><Relationship Id="rId4" Type="http://schemas.openxmlformats.org/officeDocument/2006/relationships/hyperlink" Target="https://www.youtube.com/watch?v=ZITrMcUmV2Q" TargetMode="External"/><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lassroom.thenational.academy/units/christian-practices-173f" TargetMode="External"/><Relationship Id="rId2" Type="http://schemas.openxmlformats.org/officeDocument/2006/relationships/hyperlink" Target="https://classroom.thenational.academy/units/christian-beliefs-and-teachings-700f" TargetMode="External"/><Relationship Id="rId1" Type="http://schemas.openxmlformats.org/officeDocument/2006/relationships/slideLayout" Target="../slideLayouts/slideLayout7.xml"/><Relationship Id="rId6" Type="http://schemas.openxmlformats.org/officeDocument/2006/relationships/hyperlink" Target="https://www.aqa.org.uk/subjects/religious-studies/gcse/religious-studies-a-8062/assessment-resources" TargetMode="External"/><Relationship Id="rId5" Type="http://schemas.openxmlformats.org/officeDocument/2006/relationships/hyperlink" Target="https://www.bbc.co.uk/bitesize/topics/zrfj382" TargetMode="External"/><Relationship Id="rId4" Type="http://schemas.openxmlformats.org/officeDocument/2006/relationships/hyperlink" Target="https://www.bbc.co.uk/bitesize/topics/zbndy9q"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uzzimo.com/free-vector-post-it-notes-push-pins/"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uk/url?sa=i&amp;rct=j&amp;q=diamond+9&amp;source=images&amp;cd=&amp;cad=rja&amp;docid=hdQqJji_v00pAM&amp;tbnid=9dBdZC0njD0IrM:&amp;ved=0CAUQjRw&amp;url=http://www.redbridgerenet.co.uk/agreedsyllabus/diamond9.html&amp;ei=R2kqUfvoCIOd0QX624DICg&amp;psig=AFQjCNH5EKOilubwYeJh_nol1sPNBkardw&amp;ust=1361820356166159"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co.uk/url?sa=i&amp;rct=j&amp;q=venn+diagrams+&amp;source=images&amp;cd=&amp;cad=rja&amp;docid=cF7Z2Md-_NqTIM&amp;tbnid=VobQQ63wkSe7EM:&amp;ved=0CAUQjRw&amp;url=http://rm4dailynews.blogspot.com/2012/10/venn-diagrams.html&amp;ei=32gqUemRI87J0AX3s4HgBw&amp;psig=AFQjCNEYupF4s4sojMVeCSKgN2Envuy0Vw&amp;ust=136182025018895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flow+charts&amp;source=images&amp;cd=&amp;cad=rja&amp;docid=D3MvS_XVJVfxuM&amp;tbnid=YXkuEP3epvsVTM:&amp;ved=0CAUQjRw&amp;url=http://www.agilemodeling.com/artifacts/flowChart.htm&amp;ei=pmcqUbCxO6Kg0QWUzoC4BA&amp;psig=AFQjCNHvFrFQmJVG4DMX3AloPGTX4CjLbQ&amp;ust=1361819926059696" TargetMode="Externa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510745-7AB6-4B12-B72D-1E471D0F99DD}"/>
              </a:ext>
            </a:extLst>
          </p:cNvPr>
          <p:cNvPicPr>
            <a:picLocks noChangeAspect="1"/>
          </p:cNvPicPr>
          <p:nvPr/>
        </p:nvPicPr>
        <p:blipFill rotWithShape="1">
          <a:blip r:embed="rId2"/>
          <a:srcRect l="33131" t="18641" r="19247" b="17411"/>
          <a:stretch/>
        </p:blipFill>
        <p:spPr>
          <a:xfrm>
            <a:off x="1528438" y="0"/>
            <a:ext cx="9135123" cy="6900231"/>
          </a:xfrm>
          <a:prstGeom prst="rect">
            <a:avLst/>
          </a:prstGeom>
        </p:spPr>
      </p:pic>
    </p:spTree>
    <p:extLst>
      <p:ext uri="{BB962C8B-B14F-4D97-AF65-F5344CB8AC3E}">
        <p14:creationId xmlns:p14="http://schemas.microsoft.com/office/powerpoint/2010/main" val="86491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26F6CA-CD30-434D-AF38-D15DC4137EF7}"/>
              </a:ext>
            </a:extLst>
          </p:cNvPr>
          <p:cNvPicPr>
            <a:picLocks noChangeAspect="1"/>
          </p:cNvPicPr>
          <p:nvPr/>
        </p:nvPicPr>
        <p:blipFill rotWithShape="1">
          <a:blip r:embed="rId2"/>
          <a:srcRect b="11222"/>
          <a:stretch/>
        </p:blipFill>
        <p:spPr>
          <a:xfrm>
            <a:off x="0" y="0"/>
            <a:ext cx="7522590" cy="6933566"/>
          </a:xfrm>
          <a:prstGeom prst="rect">
            <a:avLst/>
          </a:prstGeom>
        </p:spPr>
      </p:pic>
      <p:sp>
        <p:nvSpPr>
          <p:cNvPr id="6" name="TextBox 5">
            <a:extLst>
              <a:ext uri="{FF2B5EF4-FFF2-40B4-BE49-F238E27FC236}">
                <a16:creationId xmlns:a16="http://schemas.microsoft.com/office/drawing/2014/main" id="{00E3DF51-FEF2-4E4E-B48D-96A552F90DEE}"/>
              </a:ext>
            </a:extLst>
          </p:cNvPr>
          <p:cNvSpPr txBox="1"/>
          <p:nvPr/>
        </p:nvSpPr>
        <p:spPr>
          <a:xfrm>
            <a:off x="7635710" y="169682"/>
            <a:ext cx="4468305" cy="3046988"/>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GB" sz="4800" dirty="0"/>
              <a:t>These are the basics…</a:t>
            </a:r>
          </a:p>
          <a:p>
            <a:pPr algn="ctr"/>
            <a:r>
              <a:rPr lang="en-GB" sz="4800" dirty="0"/>
              <a:t>But find what works for you!</a:t>
            </a:r>
          </a:p>
        </p:txBody>
      </p:sp>
    </p:spTree>
    <p:extLst>
      <p:ext uri="{BB962C8B-B14F-4D97-AF65-F5344CB8AC3E}">
        <p14:creationId xmlns:p14="http://schemas.microsoft.com/office/powerpoint/2010/main" val="3710691944"/>
      </p:ext>
    </p:extLst>
  </p:cSld>
  <p:clrMapOvr>
    <a:masterClrMapping/>
  </p:clrMapOvr>
  <mc:AlternateContent xmlns:mc="http://schemas.openxmlformats.org/markup-compatibility/2006" xmlns:p14="http://schemas.microsoft.com/office/powerpoint/2010/main">
    <mc:Choice Requires="p14">
      <p:transition spd="slow" p14:dur="2000" advTm="54141"/>
    </mc:Choice>
    <mc:Fallback xmlns="">
      <p:transition spd="slow" advTm="541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52" y="208725"/>
            <a:ext cx="5960852" cy="1116838"/>
          </a:xfrm>
          <a:solidFill>
            <a:schemeClr val="tx2">
              <a:lumMod val="20000"/>
              <a:lumOff val="80000"/>
            </a:schemeClr>
          </a:solidFill>
          <a:ln>
            <a:solidFill>
              <a:schemeClr val="tx1"/>
            </a:solidFill>
          </a:ln>
        </p:spPr>
        <p:txBody>
          <a:bodyPr/>
          <a:lstStyle/>
          <a:p>
            <a:r>
              <a:rPr lang="en-US" b="1" dirty="0">
                <a:solidFill>
                  <a:srgbClr val="002060"/>
                </a:solidFill>
              </a:rPr>
              <a:t>Interactive Software</a:t>
            </a:r>
            <a:endParaRPr lang="en-GB" b="1" dirty="0">
              <a:solidFill>
                <a:srgbClr val="002060"/>
              </a:solidFill>
            </a:endParaRPr>
          </a:p>
        </p:txBody>
      </p:sp>
      <p:sp>
        <p:nvSpPr>
          <p:cNvPr id="3" name="Content Placeholder 2"/>
          <p:cNvSpPr>
            <a:spLocks noGrp="1"/>
          </p:cNvSpPr>
          <p:nvPr>
            <p:ph idx="1"/>
          </p:nvPr>
        </p:nvSpPr>
        <p:spPr>
          <a:xfrm>
            <a:off x="310552" y="1354349"/>
            <a:ext cx="5960852" cy="3915236"/>
          </a:xfrm>
          <a:solidFill>
            <a:schemeClr val="tx2">
              <a:lumMod val="20000"/>
              <a:lumOff val="80000"/>
            </a:schemeClr>
          </a:solidFill>
          <a:ln>
            <a:solidFill>
              <a:schemeClr val="tx1"/>
            </a:solidFill>
          </a:ln>
        </p:spPr>
        <p:txBody>
          <a:bodyPr>
            <a:normAutofit/>
          </a:bodyPr>
          <a:lstStyle/>
          <a:p>
            <a:pPr marL="0" indent="0">
              <a:buNone/>
            </a:pPr>
            <a:r>
              <a:rPr lang="en-GB" dirty="0"/>
              <a:t>There is a variety of software available to help with your revision</a:t>
            </a:r>
          </a:p>
          <a:p>
            <a:pPr marL="0" indent="0">
              <a:buNone/>
            </a:pPr>
            <a:endParaRPr lang="en-GB" dirty="0"/>
          </a:p>
          <a:p>
            <a:pPr marL="0" indent="0">
              <a:buNone/>
            </a:pPr>
            <a:r>
              <a:rPr lang="en-GB" dirty="0"/>
              <a:t>These three help with your ACTIVE learning as they have opportunities to:</a:t>
            </a:r>
          </a:p>
          <a:p>
            <a:pPr marL="0" indent="0">
              <a:buNone/>
            </a:pPr>
            <a:r>
              <a:rPr lang="en-GB" dirty="0"/>
              <a:t>Think</a:t>
            </a:r>
          </a:p>
          <a:p>
            <a:pPr marL="0" indent="0">
              <a:buNone/>
            </a:pPr>
            <a:r>
              <a:rPr lang="en-GB" dirty="0"/>
              <a:t>Answer Examination Questions</a:t>
            </a:r>
          </a:p>
          <a:p>
            <a:pPr marL="0" indent="0">
              <a:buNone/>
            </a:pPr>
            <a:r>
              <a:rPr lang="en-GB" dirty="0"/>
              <a:t>Check for your understanding</a:t>
            </a:r>
          </a:p>
        </p:txBody>
      </p:sp>
      <p:pic>
        <p:nvPicPr>
          <p:cNvPr id="6" name="Picture 5">
            <a:extLst>
              <a:ext uri="{FF2B5EF4-FFF2-40B4-BE49-F238E27FC236}">
                <a16:creationId xmlns:a16="http://schemas.microsoft.com/office/drawing/2014/main" id="{370503F7-7430-48CB-8B62-EC983D1DBA8A}"/>
              </a:ext>
            </a:extLst>
          </p:cNvPr>
          <p:cNvPicPr>
            <a:picLocks noChangeAspect="1"/>
          </p:cNvPicPr>
          <p:nvPr/>
        </p:nvPicPr>
        <p:blipFill>
          <a:blip r:embed="rId2"/>
          <a:stretch>
            <a:fillRect/>
          </a:stretch>
        </p:blipFill>
        <p:spPr>
          <a:xfrm>
            <a:off x="6306366" y="44022"/>
            <a:ext cx="5816504" cy="2620652"/>
          </a:xfrm>
          <a:prstGeom prst="rect">
            <a:avLst/>
          </a:prstGeom>
        </p:spPr>
      </p:pic>
      <p:pic>
        <p:nvPicPr>
          <p:cNvPr id="7" name="Picture 6">
            <a:extLst>
              <a:ext uri="{FF2B5EF4-FFF2-40B4-BE49-F238E27FC236}">
                <a16:creationId xmlns:a16="http://schemas.microsoft.com/office/drawing/2014/main" id="{ADA8781B-1AA5-4A09-9AF5-4B86A607036A}"/>
              </a:ext>
            </a:extLst>
          </p:cNvPr>
          <p:cNvPicPr>
            <a:picLocks noChangeAspect="1"/>
          </p:cNvPicPr>
          <p:nvPr/>
        </p:nvPicPr>
        <p:blipFill>
          <a:blip r:embed="rId3"/>
          <a:stretch>
            <a:fillRect/>
          </a:stretch>
        </p:blipFill>
        <p:spPr>
          <a:xfrm>
            <a:off x="9025126" y="2755278"/>
            <a:ext cx="2856322" cy="1949674"/>
          </a:xfrm>
          <a:prstGeom prst="rect">
            <a:avLst/>
          </a:prstGeom>
        </p:spPr>
      </p:pic>
      <p:pic>
        <p:nvPicPr>
          <p:cNvPr id="8" name="Picture 7">
            <a:extLst>
              <a:ext uri="{FF2B5EF4-FFF2-40B4-BE49-F238E27FC236}">
                <a16:creationId xmlns:a16="http://schemas.microsoft.com/office/drawing/2014/main" id="{496A347A-1457-447E-8F45-4D8694FF99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7487" y="2755278"/>
            <a:ext cx="1762978" cy="2052288"/>
          </a:xfrm>
          <a:prstGeom prst="rect">
            <a:avLst/>
          </a:prstGeom>
        </p:spPr>
      </p:pic>
    </p:spTree>
    <p:extLst>
      <p:ext uri="{BB962C8B-B14F-4D97-AF65-F5344CB8AC3E}">
        <p14:creationId xmlns:p14="http://schemas.microsoft.com/office/powerpoint/2010/main" val="2360696345"/>
      </p:ext>
    </p:extLst>
  </p:cSld>
  <p:clrMapOvr>
    <a:masterClrMapping/>
  </p:clrMapOvr>
  <mc:AlternateContent xmlns:mc="http://schemas.openxmlformats.org/markup-compatibility/2006" xmlns:p14="http://schemas.microsoft.com/office/powerpoint/2010/main">
    <mc:Choice Requires="p14">
      <p:transition spd="slow" p14:dur="2000" advTm="54850"/>
    </mc:Choice>
    <mc:Fallback xmlns="">
      <p:transition spd="slow" advTm="5485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0EAA-4540-4192-98DC-48B265F488E9}"/>
              </a:ext>
            </a:extLst>
          </p:cNvPr>
          <p:cNvSpPr>
            <a:spLocks noGrp="1"/>
          </p:cNvSpPr>
          <p:nvPr>
            <p:ph type="title"/>
          </p:nvPr>
        </p:nvSpPr>
        <p:spPr>
          <a:xfrm>
            <a:off x="838200" y="365125"/>
            <a:ext cx="5257800" cy="1325563"/>
          </a:xfrm>
          <a:solidFill>
            <a:schemeClr val="tx2">
              <a:lumMod val="20000"/>
              <a:lumOff val="80000"/>
            </a:schemeClr>
          </a:solidFill>
          <a:ln>
            <a:solidFill>
              <a:schemeClr val="tx1"/>
            </a:solidFill>
          </a:ln>
        </p:spPr>
        <p:txBody>
          <a:bodyPr/>
          <a:lstStyle/>
          <a:p>
            <a:r>
              <a:rPr lang="en-GB" dirty="0"/>
              <a:t>Exam Practice/Guides</a:t>
            </a:r>
          </a:p>
        </p:txBody>
      </p:sp>
      <p:sp>
        <p:nvSpPr>
          <p:cNvPr id="3" name="Content Placeholder 2">
            <a:extLst>
              <a:ext uri="{FF2B5EF4-FFF2-40B4-BE49-F238E27FC236}">
                <a16:creationId xmlns:a16="http://schemas.microsoft.com/office/drawing/2014/main" id="{483E2B2D-3664-45D8-8874-64DC779080E3}"/>
              </a:ext>
            </a:extLst>
          </p:cNvPr>
          <p:cNvSpPr>
            <a:spLocks noGrp="1"/>
          </p:cNvSpPr>
          <p:nvPr>
            <p:ph idx="1"/>
          </p:nvPr>
        </p:nvSpPr>
        <p:spPr>
          <a:xfrm>
            <a:off x="838200" y="1825625"/>
            <a:ext cx="5257800" cy="4351338"/>
          </a:xfrm>
          <a:solidFill>
            <a:schemeClr val="tx2">
              <a:lumMod val="20000"/>
              <a:lumOff val="80000"/>
            </a:schemeClr>
          </a:solidFill>
          <a:ln>
            <a:solidFill>
              <a:schemeClr val="tx1"/>
            </a:solidFill>
          </a:ln>
        </p:spPr>
        <p:txBody>
          <a:bodyPr/>
          <a:lstStyle/>
          <a:p>
            <a:r>
              <a:rPr lang="en-GB" dirty="0"/>
              <a:t>Exam practice is like training your body for a sport/performance</a:t>
            </a:r>
          </a:p>
          <a:p>
            <a:r>
              <a:rPr lang="en-GB" dirty="0"/>
              <a:t>Be honest with yourself!</a:t>
            </a:r>
          </a:p>
          <a:p>
            <a:r>
              <a:rPr lang="en-GB" dirty="0"/>
              <a:t>Time yourself</a:t>
            </a:r>
          </a:p>
          <a:p>
            <a:r>
              <a:rPr lang="en-GB" dirty="0"/>
              <a:t>Use mark scheme to self assess </a:t>
            </a:r>
          </a:p>
          <a:p>
            <a:r>
              <a:rPr lang="en-GB" dirty="0"/>
              <a:t>Use mark scheme to construct a better answer</a:t>
            </a:r>
          </a:p>
          <a:p>
            <a:r>
              <a:rPr lang="en-GB" dirty="0"/>
              <a:t>Identify what your strengths and weaknesses</a:t>
            </a:r>
          </a:p>
        </p:txBody>
      </p:sp>
      <p:pic>
        <p:nvPicPr>
          <p:cNvPr id="4" name="Picture 3">
            <a:extLst>
              <a:ext uri="{FF2B5EF4-FFF2-40B4-BE49-F238E27FC236}">
                <a16:creationId xmlns:a16="http://schemas.microsoft.com/office/drawing/2014/main" id="{2F2F413D-E1CE-4D37-9A25-7729B8E8358F}"/>
              </a:ext>
            </a:extLst>
          </p:cNvPr>
          <p:cNvPicPr>
            <a:picLocks noChangeAspect="1"/>
          </p:cNvPicPr>
          <p:nvPr/>
        </p:nvPicPr>
        <p:blipFill>
          <a:blip r:embed="rId2"/>
          <a:stretch>
            <a:fillRect/>
          </a:stretch>
        </p:blipFill>
        <p:spPr>
          <a:xfrm>
            <a:off x="9335628" y="726682"/>
            <a:ext cx="2532718" cy="3582186"/>
          </a:xfrm>
          <a:prstGeom prst="rect">
            <a:avLst/>
          </a:prstGeom>
        </p:spPr>
      </p:pic>
      <p:pic>
        <p:nvPicPr>
          <p:cNvPr id="5" name="Picture 4">
            <a:extLst>
              <a:ext uri="{FF2B5EF4-FFF2-40B4-BE49-F238E27FC236}">
                <a16:creationId xmlns:a16="http://schemas.microsoft.com/office/drawing/2014/main" id="{61984992-C07B-4143-8144-C76D1E077E9F}"/>
              </a:ext>
            </a:extLst>
          </p:cNvPr>
          <p:cNvPicPr>
            <a:picLocks noChangeAspect="1"/>
          </p:cNvPicPr>
          <p:nvPr/>
        </p:nvPicPr>
        <p:blipFill>
          <a:blip r:embed="rId3"/>
          <a:stretch>
            <a:fillRect/>
          </a:stretch>
        </p:blipFill>
        <p:spPr>
          <a:xfrm>
            <a:off x="6287628" y="327417"/>
            <a:ext cx="3048000" cy="4305300"/>
          </a:xfrm>
          <a:prstGeom prst="rect">
            <a:avLst/>
          </a:prstGeom>
        </p:spPr>
      </p:pic>
      <p:sp>
        <p:nvSpPr>
          <p:cNvPr id="7" name="Rectangle 6">
            <a:extLst>
              <a:ext uri="{FF2B5EF4-FFF2-40B4-BE49-F238E27FC236}">
                <a16:creationId xmlns:a16="http://schemas.microsoft.com/office/drawing/2014/main" id="{19207EFF-1588-4D6E-80CF-A764D5B7377E}"/>
              </a:ext>
            </a:extLst>
          </p:cNvPr>
          <p:cNvSpPr/>
          <p:nvPr/>
        </p:nvSpPr>
        <p:spPr>
          <a:xfrm>
            <a:off x="6290822" y="5533534"/>
            <a:ext cx="6096000" cy="646331"/>
          </a:xfrm>
          <a:prstGeom prst="rect">
            <a:avLst/>
          </a:prstGeom>
        </p:spPr>
        <p:txBody>
          <a:bodyPr>
            <a:spAutoFit/>
          </a:bodyPr>
          <a:lstStyle/>
          <a:p>
            <a:r>
              <a:rPr lang="en-GB" dirty="0">
                <a:hlinkClick r:id="rId4"/>
              </a:rPr>
              <a:t>https://www.aqa.org.uk/subjects/physical-education/gcse/physical-education-8582/assessment-resources</a:t>
            </a:r>
            <a:r>
              <a:rPr lang="en-GB" dirty="0"/>
              <a:t> </a:t>
            </a:r>
          </a:p>
        </p:txBody>
      </p:sp>
      <p:sp>
        <p:nvSpPr>
          <p:cNvPr id="8" name="TextBox 7">
            <a:extLst>
              <a:ext uri="{FF2B5EF4-FFF2-40B4-BE49-F238E27FC236}">
                <a16:creationId xmlns:a16="http://schemas.microsoft.com/office/drawing/2014/main" id="{61D307F4-14AF-44A3-8C86-2B0B9BE2EDCB}"/>
              </a:ext>
            </a:extLst>
          </p:cNvPr>
          <p:cNvSpPr txBox="1"/>
          <p:nvPr/>
        </p:nvSpPr>
        <p:spPr>
          <a:xfrm>
            <a:off x="6353666" y="4670425"/>
            <a:ext cx="5646656" cy="923330"/>
          </a:xfrm>
          <a:prstGeom prst="rect">
            <a:avLst/>
          </a:prstGeom>
          <a:solidFill>
            <a:srgbClr val="FFFF00"/>
          </a:solidFill>
          <a:ln>
            <a:solidFill>
              <a:schemeClr val="tx1"/>
            </a:solidFill>
          </a:ln>
        </p:spPr>
        <p:txBody>
          <a:bodyPr wrap="square" rtlCol="0">
            <a:spAutoFit/>
          </a:bodyPr>
          <a:lstStyle/>
          <a:p>
            <a:r>
              <a:rPr lang="en-GB" dirty="0"/>
              <a:t>Use the AQA GCSE PE Website:</a:t>
            </a:r>
          </a:p>
          <a:p>
            <a:r>
              <a:rPr lang="en-GB" dirty="0"/>
              <a:t>Assessment Resources to access past paper questions &amp; answers!!</a:t>
            </a:r>
          </a:p>
        </p:txBody>
      </p:sp>
    </p:spTree>
    <p:extLst>
      <p:ext uri="{BB962C8B-B14F-4D97-AF65-F5344CB8AC3E}">
        <p14:creationId xmlns:p14="http://schemas.microsoft.com/office/powerpoint/2010/main" val="2049554362"/>
      </p:ext>
    </p:extLst>
  </p:cSld>
  <p:clrMapOvr>
    <a:masterClrMapping/>
  </p:clrMapOvr>
  <mc:AlternateContent xmlns:mc="http://schemas.openxmlformats.org/markup-compatibility/2006" xmlns:p14="http://schemas.microsoft.com/office/powerpoint/2010/main">
    <mc:Choice Requires="p14">
      <p:transition spd="slow" p14:dur="2000" advTm="131936"/>
    </mc:Choice>
    <mc:Fallback xmlns="">
      <p:transition spd="slow" advTm="1319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Books and reading stock vector. Illustration of cover - 73356665"/>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9641" r="80466"/>
          <a:stretch/>
        </p:blipFill>
        <p:spPr bwMode="auto">
          <a:xfrm>
            <a:off x="9144000" y="-27384"/>
            <a:ext cx="1524000" cy="68853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ooks and reading stock vector. Illustration of cover - 73356665"/>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9641"/>
          <a:stretch/>
        </p:blipFill>
        <p:spPr bwMode="auto">
          <a:xfrm>
            <a:off x="1524000" y="-27384"/>
            <a:ext cx="7620000" cy="68853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biLevel thresh="75000"/>
          </a:blip>
          <a:stretch>
            <a:fillRect/>
          </a:stretch>
        </p:blipFill>
        <p:spPr>
          <a:xfrm>
            <a:off x="1950963" y="1554482"/>
            <a:ext cx="3821991" cy="2369969"/>
          </a:xfrm>
          <a:prstGeom prst="rect">
            <a:avLst/>
          </a:prstGeom>
          <a:ln w="19050">
            <a:solidFill>
              <a:schemeClr val="tx1"/>
            </a:solidFill>
          </a:ln>
        </p:spPr>
      </p:pic>
      <p:pic>
        <p:nvPicPr>
          <p:cNvPr id="3" name="Picture 2"/>
          <p:cNvPicPr>
            <a:picLocks noChangeAspect="1"/>
          </p:cNvPicPr>
          <p:nvPr/>
        </p:nvPicPr>
        <p:blipFill>
          <a:blip r:embed="rId5">
            <a:biLevel thresh="75000"/>
          </a:blip>
          <a:stretch>
            <a:fillRect/>
          </a:stretch>
        </p:blipFill>
        <p:spPr>
          <a:xfrm>
            <a:off x="5939609" y="1554482"/>
            <a:ext cx="4274910" cy="2366873"/>
          </a:xfrm>
          <a:prstGeom prst="rect">
            <a:avLst/>
          </a:prstGeom>
          <a:ln w="19050">
            <a:solidFill>
              <a:schemeClr val="tx1"/>
            </a:solidFill>
          </a:ln>
        </p:spPr>
      </p:pic>
      <p:pic>
        <p:nvPicPr>
          <p:cNvPr id="9" name="Picture 8"/>
          <p:cNvPicPr>
            <a:picLocks noChangeAspect="1"/>
          </p:cNvPicPr>
          <p:nvPr/>
        </p:nvPicPr>
        <p:blipFill>
          <a:blip r:embed="rId6">
            <a:biLevel thresh="75000"/>
          </a:blip>
          <a:stretch>
            <a:fillRect/>
          </a:stretch>
        </p:blipFill>
        <p:spPr>
          <a:xfrm>
            <a:off x="2023666" y="4072147"/>
            <a:ext cx="4062294" cy="2378975"/>
          </a:xfrm>
          <a:prstGeom prst="rect">
            <a:avLst/>
          </a:prstGeom>
          <a:ln w="19050">
            <a:solidFill>
              <a:schemeClr val="tx1"/>
            </a:solidFill>
          </a:ln>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artisticPhotocopy/>
                    </a14:imgEffect>
                  </a14:imgLayer>
                </a14:imgProps>
              </a:ext>
            </a:extLst>
          </a:blip>
          <a:stretch>
            <a:fillRect/>
          </a:stretch>
        </p:blipFill>
        <p:spPr>
          <a:xfrm>
            <a:off x="6236717" y="4072147"/>
            <a:ext cx="3886362" cy="2378975"/>
          </a:xfrm>
          <a:prstGeom prst="rect">
            <a:avLst/>
          </a:prstGeom>
          <a:ln w="19050">
            <a:solidFill>
              <a:schemeClr val="tx1"/>
            </a:solidFill>
          </a:ln>
        </p:spPr>
      </p:pic>
      <p:pic>
        <p:nvPicPr>
          <p:cNvPr id="4" name="Picture 3"/>
          <p:cNvPicPr>
            <a:picLocks noChangeAspect="1"/>
          </p:cNvPicPr>
          <p:nvPr/>
        </p:nvPicPr>
        <p:blipFill>
          <a:blip r:embed="rId9"/>
          <a:stretch>
            <a:fillRect/>
          </a:stretch>
        </p:blipFill>
        <p:spPr>
          <a:xfrm>
            <a:off x="1660264" y="98961"/>
            <a:ext cx="8851393" cy="733841"/>
          </a:xfrm>
          <a:prstGeom prst="rect">
            <a:avLst/>
          </a:prstGeom>
          <a:ln w="19050">
            <a:solidFill>
              <a:schemeClr val="tx1"/>
            </a:solidFill>
          </a:ln>
        </p:spPr>
      </p:pic>
      <p:pic>
        <p:nvPicPr>
          <p:cNvPr id="5" name="Picture 4"/>
          <p:cNvPicPr>
            <a:picLocks noChangeAspect="1"/>
          </p:cNvPicPr>
          <p:nvPr/>
        </p:nvPicPr>
        <p:blipFill>
          <a:blip r:embed="rId10"/>
          <a:stretch>
            <a:fillRect/>
          </a:stretch>
        </p:blipFill>
        <p:spPr>
          <a:xfrm>
            <a:off x="4109363" y="962997"/>
            <a:ext cx="3953193" cy="473360"/>
          </a:xfrm>
          <a:prstGeom prst="rect">
            <a:avLst/>
          </a:prstGeom>
          <a:ln w="19050">
            <a:solidFill>
              <a:schemeClr val="tx1"/>
            </a:solidFill>
          </a:ln>
        </p:spPr>
      </p:pic>
    </p:spTree>
    <p:extLst>
      <p:ext uri="{BB962C8B-B14F-4D97-AF65-F5344CB8AC3E}">
        <p14:creationId xmlns:p14="http://schemas.microsoft.com/office/powerpoint/2010/main" val="8766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ooks and reading stock vector. Illustration of cover - 73356665"/>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9641"/>
          <a:stretch/>
        </p:blipFill>
        <p:spPr bwMode="auto">
          <a:xfrm>
            <a:off x="1524000" y="-27384"/>
            <a:ext cx="7620000"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ooks and reading stock vector. Illustration of cover - 73356665"/>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9641" r="77631"/>
          <a:stretch/>
        </p:blipFill>
        <p:spPr bwMode="auto">
          <a:xfrm>
            <a:off x="9144000" y="-27384"/>
            <a:ext cx="1704528" cy="688538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775520" y="260648"/>
            <a:ext cx="8640960" cy="576064"/>
          </a:xfrm>
          <a:prstGeom prst="rect">
            <a:avLst/>
          </a:prstGeom>
          <a:solidFill>
            <a:schemeClr val="bg1"/>
          </a:solidFill>
          <a:ln w="1905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spc="300" dirty="0">
                <a:solidFill>
                  <a:srgbClr val="FF0000"/>
                </a:solidFill>
                <a:latin typeface="Franklin Gothic Heavy" panose="020B0903020102020204" pitchFamily="34" charset="0"/>
              </a:rPr>
              <a:t>WHAT CAN PARENTS DO?</a:t>
            </a:r>
          </a:p>
        </p:txBody>
      </p:sp>
      <p:sp>
        <p:nvSpPr>
          <p:cNvPr id="8" name="Content Placeholder 2"/>
          <p:cNvSpPr txBox="1">
            <a:spLocks/>
          </p:cNvSpPr>
          <p:nvPr/>
        </p:nvSpPr>
        <p:spPr>
          <a:xfrm>
            <a:off x="1775520" y="1203727"/>
            <a:ext cx="4536504" cy="5184576"/>
          </a:xfrm>
          <a:prstGeom prst="rect">
            <a:avLst/>
          </a:prstGeom>
          <a:solidFill>
            <a:schemeClr val="accent5">
              <a:lumMod val="20000"/>
              <a:lumOff val="80000"/>
            </a:schemeClr>
          </a:solidFill>
          <a:ln w="19050">
            <a:solidFill>
              <a:schemeClr val="tx1"/>
            </a:solidFill>
          </a:ln>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7800" indent="-177800" algn="l">
              <a:spcBef>
                <a:spcPts val="0"/>
              </a:spcBef>
              <a:buFont typeface="Arial" panose="020B0604020202020204" pitchFamily="34" charset="0"/>
              <a:buChar char="•"/>
              <a:defRPr/>
            </a:pPr>
            <a:r>
              <a:rPr lang="en-GB" sz="1600" b="1" dirty="0">
                <a:solidFill>
                  <a:prstClr val="black"/>
                </a:solidFill>
                <a:latin typeface="Calibri"/>
              </a:rPr>
              <a:t>Encourage students to read little and often from a wide range of fiction and non-fiction texts</a:t>
            </a:r>
          </a:p>
          <a:p>
            <a:pPr marL="285750" indent="-285750" algn="l">
              <a:spcBef>
                <a:spcPts val="0"/>
              </a:spcBef>
              <a:buFont typeface="Courier New" panose="02070309020205020404" pitchFamily="49" charset="0"/>
              <a:buChar char="o"/>
              <a:defRPr/>
            </a:pPr>
            <a:r>
              <a:rPr lang="en-GB" sz="1600" i="1" dirty="0">
                <a:solidFill>
                  <a:prstClr val="black"/>
                </a:solidFill>
                <a:latin typeface="Calibri"/>
              </a:rPr>
              <a:t>follow a blog</a:t>
            </a:r>
          </a:p>
          <a:p>
            <a:pPr marL="285750" indent="-285750" algn="l">
              <a:spcBef>
                <a:spcPts val="0"/>
              </a:spcBef>
              <a:buFont typeface="Courier New" panose="02070309020205020404" pitchFamily="49" charset="0"/>
              <a:buChar char="o"/>
              <a:defRPr/>
            </a:pPr>
            <a:r>
              <a:rPr lang="en-GB" sz="1600" i="1" dirty="0">
                <a:solidFill>
                  <a:prstClr val="black"/>
                </a:solidFill>
                <a:latin typeface="Calibri"/>
              </a:rPr>
              <a:t>download a news app and stay abreast of current events</a:t>
            </a:r>
          </a:p>
          <a:p>
            <a:pPr marL="285750" indent="-285750" algn="l">
              <a:spcBef>
                <a:spcPts val="0"/>
              </a:spcBef>
              <a:buFont typeface="Courier New" panose="02070309020205020404" pitchFamily="49" charset="0"/>
              <a:buChar char="o"/>
              <a:defRPr/>
            </a:pPr>
            <a:r>
              <a:rPr lang="en-GB" sz="1600" i="1" dirty="0">
                <a:solidFill>
                  <a:prstClr val="black"/>
                </a:solidFill>
                <a:latin typeface="Calibri"/>
              </a:rPr>
              <a:t>read short stories and novellas</a:t>
            </a:r>
          </a:p>
          <a:p>
            <a:pPr marL="177800" indent="-177800" algn="l">
              <a:spcBef>
                <a:spcPts val="0"/>
              </a:spcBef>
              <a:defRPr/>
            </a:pPr>
            <a:endParaRPr lang="en-GB" sz="1600" dirty="0">
              <a:solidFill>
                <a:prstClr val="black"/>
              </a:solidFill>
              <a:latin typeface="Calibri"/>
            </a:endParaRPr>
          </a:p>
          <a:p>
            <a:pPr marL="177800" indent="-177800" algn="l">
              <a:spcBef>
                <a:spcPts val="0"/>
              </a:spcBef>
              <a:buFont typeface="Arial" panose="020B0604020202020204" pitchFamily="34" charset="0"/>
              <a:buChar char="•"/>
              <a:defRPr/>
            </a:pPr>
            <a:r>
              <a:rPr lang="en-GB" sz="1600" b="1" dirty="0">
                <a:solidFill>
                  <a:prstClr val="black"/>
                </a:solidFill>
                <a:latin typeface="Calibri"/>
              </a:rPr>
              <a:t>Discuss what is being read to ‘tease’ out meaning </a:t>
            </a:r>
          </a:p>
          <a:p>
            <a:pPr marL="177800" indent="-177800" algn="l">
              <a:spcBef>
                <a:spcPts val="0"/>
              </a:spcBef>
              <a:defRPr/>
            </a:pPr>
            <a:endParaRPr lang="en-US" sz="1600" b="1" dirty="0">
              <a:solidFill>
                <a:prstClr val="black"/>
              </a:solidFill>
              <a:latin typeface="Calibri"/>
            </a:endParaRPr>
          </a:p>
          <a:p>
            <a:pPr marL="177800" indent="-177800" algn="l">
              <a:spcBef>
                <a:spcPts val="0"/>
              </a:spcBef>
              <a:buFont typeface="Arial" panose="020B0604020202020204" pitchFamily="34" charset="0"/>
              <a:buChar char="•"/>
              <a:defRPr/>
            </a:pPr>
            <a:r>
              <a:rPr lang="en-US" sz="1600" b="1" dirty="0">
                <a:solidFill>
                  <a:prstClr val="black"/>
                </a:solidFill>
                <a:latin typeface="Calibri"/>
              </a:rPr>
              <a:t>Help create an effective revision timetable and ensure it is being followed</a:t>
            </a:r>
            <a:endParaRPr lang="en-GB" sz="1600" b="1" dirty="0">
              <a:solidFill>
                <a:prstClr val="black"/>
              </a:solidFill>
              <a:latin typeface="Calibri"/>
            </a:endParaRPr>
          </a:p>
          <a:p>
            <a:pPr marL="177800" indent="-177800" algn="l">
              <a:spcBef>
                <a:spcPts val="0"/>
              </a:spcBef>
              <a:defRPr/>
            </a:pPr>
            <a:endParaRPr lang="en-GB" sz="1600" b="1" dirty="0">
              <a:solidFill>
                <a:prstClr val="black"/>
              </a:solidFill>
              <a:latin typeface="Calibri"/>
            </a:endParaRPr>
          </a:p>
          <a:p>
            <a:pPr marL="177800" indent="-177800" algn="l">
              <a:spcBef>
                <a:spcPts val="0"/>
              </a:spcBef>
              <a:buFont typeface="Arial" panose="020B0604020202020204" pitchFamily="34" charset="0"/>
              <a:buChar char="•"/>
              <a:defRPr/>
            </a:pPr>
            <a:r>
              <a:rPr lang="en-GB" sz="1600" b="1" dirty="0">
                <a:solidFill>
                  <a:prstClr val="black"/>
                </a:solidFill>
                <a:latin typeface="Calibri"/>
              </a:rPr>
              <a:t>Encourage students to complete past papers/questions to practise strategies and time-keeping </a:t>
            </a:r>
          </a:p>
          <a:p>
            <a:pPr marL="177800" indent="-177800" algn="l">
              <a:spcBef>
                <a:spcPts val="0"/>
              </a:spcBef>
              <a:defRPr/>
            </a:pPr>
            <a:endParaRPr lang="en-GB" sz="1600" b="1" dirty="0">
              <a:solidFill>
                <a:prstClr val="black"/>
              </a:solidFill>
              <a:latin typeface="Calibri"/>
            </a:endParaRPr>
          </a:p>
          <a:p>
            <a:pPr marL="177800" indent="-177800" algn="l">
              <a:spcBef>
                <a:spcPts val="0"/>
              </a:spcBef>
              <a:buFont typeface="Arial" panose="020B0604020202020204" pitchFamily="34" charset="0"/>
              <a:buChar char="•"/>
              <a:defRPr/>
            </a:pPr>
            <a:r>
              <a:rPr lang="en-GB" sz="1600" b="1" dirty="0">
                <a:solidFill>
                  <a:prstClr val="black"/>
                </a:solidFill>
                <a:latin typeface="Calibri"/>
              </a:rPr>
              <a:t>Advise students attend all available interventions</a:t>
            </a:r>
          </a:p>
          <a:p>
            <a:pPr marL="177800" indent="-177800" algn="l">
              <a:spcBef>
                <a:spcPts val="0"/>
              </a:spcBef>
              <a:defRPr/>
            </a:pPr>
            <a:endParaRPr lang="en-GB" sz="1600" b="1" dirty="0">
              <a:solidFill>
                <a:prstClr val="black"/>
              </a:solidFill>
              <a:latin typeface="Calibri"/>
            </a:endParaRPr>
          </a:p>
          <a:p>
            <a:pPr marL="177800" indent="-177800" algn="l">
              <a:spcBef>
                <a:spcPts val="0"/>
              </a:spcBef>
              <a:buFont typeface="Arial" panose="020B0604020202020204" pitchFamily="34" charset="0"/>
              <a:buChar char="•"/>
              <a:defRPr/>
            </a:pPr>
            <a:r>
              <a:rPr lang="en-GB" sz="1600" b="1" dirty="0">
                <a:solidFill>
                  <a:prstClr val="black"/>
                </a:solidFill>
                <a:latin typeface="Calibri"/>
              </a:rPr>
              <a:t>Ensure that set texts have been re-read </a:t>
            </a:r>
          </a:p>
        </p:txBody>
      </p:sp>
      <p:sp>
        <p:nvSpPr>
          <p:cNvPr id="9" name="TextBox 8"/>
          <p:cNvSpPr txBox="1"/>
          <p:nvPr/>
        </p:nvSpPr>
        <p:spPr>
          <a:xfrm>
            <a:off x="6485880" y="979861"/>
            <a:ext cx="3960440" cy="5632311"/>
          </a:xfrm>
          <a:prstGeom prst="rect">
            <a:avLst/>
          </a:prstGeom>
          <a:solidFill>
            <a:schemeClr val="accent6">
              <a:lumMod val="20000"/>
              <a:lumOff val="80000"/>
            </a:schemeClr>
          </a:solidFill>
          <a:ln w="19050">
            <a:solidFill>
              <a:schemeClr val="tx1"/>
            </a:solidFill>
          </a:ln>
        </p:spPr>
        <p:txBody>
          <a:bodyPr wrap="square" rtlCol="0">
            <a:spAutoFit/>
          </a:bodyPr>
          <a:lstStyle/>
          <a:p>
            <a:pPr>
              <a:defRPr/>
            </a:pPr>
            <a:r>
              <a:rPr lang="en-GB" sz="1500" b="1" dirty="0">
                <a:solidFill>
                  <a:prstClr val="black"/>
                </a:solidFill>
                <a:latin typeface="Calibri"/>
              </a:rPr>
              <a:t>Useful websites:</a:t>
            </a:r>
          </a:p>
          <a:p>
            <a:pPr>
              <a:defRPr/>
            </a:pPr>
            <a:endParaRPr lang="en-GB" sz="1500" dirty="0">
              <a:solidFill>
                <a:prstClr val="black"/>
              </a:solidFill>
              <a:latin typeface="Calibri"/>
            </a:endParaRPr>
          </a:p>
          <a:p>
            <a:pPr>
              <a:defRPr/>
            </a:pPr>
            <a:r>
              <a:rPr lang="en-GB" sz="1500" b="1" dirty="0">
                <a:solidFill>
                  <a:prstClr val="black"/>
                </a:solidFill>
                <a:latin typeface="Calibri"/>
              </a:rPr>
              <a:t>To improve descriptive/narrative writing </a:t>
            </a:r>
            <a:r>
              <a:rPr lang="en-GB" sz="1500" dirty="0">
                <a:solidFill>
                  <a:prstClr val="black"/>
                </a:solidFill>
                <a:latin typeface="Calibri"/>
              </a:rPr>
              <a:t>for English Language Paper 1, Q5: </a:t>
            </a:r>
            <a:r>
              <a:rPr lang="en-GB" sz="1500" dirty="0" err="1">
                <a:solidFill>
                  <a:prstClr val="black"/>
                </a:solidFill>
                <a:latin typeface="Calibri"/>
              </a:rPr>
              <a:t>Pobble</a:t>
            </a:r>
            <a:r>
              <a:rPr lang="en-GB" sz="1500" dirty="0">
                <a:solidFill>
                  <a:prstClr val="black"/>
                </a:solidFill>
                <a:latin typeface="Calibri"/>
              </a:rPr>
              <a:t> 365</a:t>
            </a:r>
          </a:p>
          <a:p>
            <a:pPr>
              <a:defRPr/>
            </a:pPr>
            <a:r>
              <a:rPr lang="en-GB" sz="1500" dirty="0">
                <a:solidFill>
                  <a:prstClr val="black"/>
                </a:solidFill>
                <a:latin typeface="Calibri"/>
                <a:hlinkClick r:id="rId3"/>
              </a:rPr>
              <a:t>http://www.pobble365.com/</a:t>
            </a:r>
            <a:r>
              <a:rPr lang="en-GB" sz="1500" dirty="0">
                <a:solidFill>
                  <a:prstClr val="black"/>
                </a:solidFill>
                <a:latin typeface="Calibri"/>
              </a:rPr>
              <a:t> (requires sign up)</a:t>
            </a:r>
          </a:p>
          <a:p>
            <a:pPr>
              <a:defRPr/>
            </a:pPr>
            <a:endParaRPr lang="en-GB" sz="1500" dirty="0">
              <a:solidFill>
                <a:prstClr val="black"/>
              </a:solidFill>
              <a:latin typeface="Calibri"/>
            </a:endParaRPr>
          </a:p>
          <a:p>
            <a:pPr>
              <a:defRPr/>
            </a:pPr>
            <a:r>
              <a:rPr lang="en-GB" sz="1500" b="1" dirty="0">
                <a:solidFill>
                  <a:prstClr val="black"/>
                </a:solidFill>
                <a:latin typeface="Calibri"/>
              </a:rPr>
              <a:t>To improve </a:t>
            </a:r>
            <a:r>
              <a:rPr lang="en-GB" sz="1500" b="1" dirty="0" err="1">
                <a:solidFill>
                  <a:prstClr val="black"/>
                </a:solidFill>
                <a:latin typeface="Calibri"/>
              </a:rPr>
              <a:t>SPaG</a:t>
            </a:r>
            <a:r>
              <a:rPr lang="en-GB" sz="1500" b="1" dirty="0">
                <a:solidFill>
                  <a:prstClr val="black"/>
                </a:solidFill>
                <a:latin typeface="Calibri"/>
              </a:rPr>
              <a:t> (useful for all exams):</a:t>
            </a:r>
          </a:p>
          <a:p>
            <a:pPr>
              <a:defRPr/>
            </a:pPr>
            <a:r>
              <a:rPr lang="en-GB" sz="1500" dirty="0">
                <a:solidFill>
                  <a:prstClr val="black"/>
                </a:solidFill>
                <a:latin typeface="Calibri"/>
              </a:rPr>
              <a:t>Bristol University – Improve your Writing: Grammar Exercises</a:t>
            </a:r>
          </a:p>
          <a:p>
            <a:pPr>
              <a:defRPr/>
            </a:pPr>
            <a:r>
              <a:rPr lang="en-GB" sz="1500" dirty="0">
                <a:solidFill>
                  <a:prstClr val="black"/>
                </a:solidFill>
                <a:latin typeface="Calibri"/>
                <a:hlinkClick r:id="rId4"/>
              </a:rPr>
              <a:t>http://www.bristol.ac.uk/arts/exercises/grammar/grammar_tutorial/index.htm</a:t>
            </a:r>
            <a:endParaRPr lang="en-GB" sz="1500" dirty="0">
              <a:solidFill>
                <a:prstClr val="black"/>
              </a:solidFill>
              <a:latin typeface="Calibri"/>
            </a:endParaRPr>
          </a:p>
          <a:p>
            <a:pPr>
              <a:defRPr/>
            </a:pPr>
            <a:endParaRPr lang="en-GB" sz="1500" dirty="0">
              <a:solidFill>
                <a:prstClr val="black"/>
              </a:solidFill>
              <a:latin typeface="Calibri"/>
            </a:endParaRPr>
          </a:p>
          <a:p>
            <a:pPr>
              <a:defRPr/>
            </a:pPr>
            <a:r>
              <a:rPr lang="en-GB" sz="1500" b="1" dirty="0">
                <a:solidFill>
                  <a:prstClr val="black"/>
                </a:solidFill>
                <a:latin typeface="Calibri"/>
              </a:rPr>
              <a:t>To revise and test key skills </a:t>
            </a:r>
            <a:r>
              <a:rPr lang="en-GB" sz="1500" dirty="0">
                <a:solidFill>
                  <a:prstClr val="black"/>
                </a:solidFill>
                <a:latin typeface="Calibri"/>
              </a:rPr>
              <a:t>for English Language and English Literature: BBC </a:t>
            </a:r>
            <a:r>
              <a:rPr lang="en-GB" sz="1500" dirty="0" err="1">
                <a:solidFill>
                  <a:prstClr val="black"/>
                </a:solidFill>
                <a:latin typeface="Calibri"/>
              </a:rPr>
              <a:t>Bitesize</a:t>
            </a:r>
            <a:r>
              <a:rPr lang="en-GB" sz="1500" dirty="0">
                <a:solidFill>
                  <a:prstClr val="black"/>
                </a:solidFill>
                <a:latin typeface="Calibri"/>
              </a:rPr>
              <a:t> (select AQA)</a:t>
            </a:r>
          </a:p>
          <a:p>
            <a:pPr>
              <a:defRPr/>
            </a:pPr>
            <a:r>
              <a:rPr lang="en-GB" sz="1500" dirty="0">
                <a:solidFill>
                  <a:prstClr val="black"/>
                </a:solidFill>
                <a:latin typeface="Calibri"/>
              </a:rPr>
              <a:t>Language - </a:t>
            </a:r>
            <a:r>
              <a:rPr lang="en-GB" sz="1500" dirty="0">
                <a:solidFill>
                  <a:prstClr val="black"/>
                </a:solidFill>
                <a:latin typeface="Calibri"/>
                <a:hlinkClick r:id="rId5"/>
              </a:rPr>
              <a:t>https://www.bbc.com/bitesize/subjects/zr9d7ty</a:t>
            </a:r>
            <a:endParaRPr lang="en-GB" sz="1500" dirty="0">
              <a:solidFill>
                <a:prstClr val="black"/>
              </a:solidFill>
              <a:latin typeface="Calibri"/>
            </a:endParaRPr>
          </a:p>
          <a:p>
            <a:pPr>
              <a:defRPr/>
            </a:pPr>
            <a:r>
              <a:rPr lang="en-GB" sz="1500" dirty="0">
                <a:solidFill>
                  <a:prstClr val="black"/>
                </a:solidFill>
                <a:latin typeface="Calibri"/>
              </a:rPr>
              <a:t>Literature - </a:t>
            </a:r>
            <a:r>
              <a:rPr lang="en-GB" sz="1500" dirty="0">
                <a:solidFill>
                  <a:prstClr val="black"/>
                </a:solidFill>
                <a:latin typeface="Calibri"/>
                <a:hlinkClick r:id="rId6"/>
              </a:rPr>
              <a:t>https://www.bbc.com/bitesize/subjects/zckw2hv</a:t>
            </a:r>
            <a:endParaRPr lang="en-GB" sz="1500" dirty="0">
              <a:solidFill>
                <a:prstClr val="black"/>
              </a:solidFill>
              <a:latin typeface="Calibri"/>
            </a:endParaRPr>
          </a:p>
          <a:p>
            <a:pPr>
              <a:defRPr/>
            </a:pPr>
            <a:endParaRPr lang="en-US" sz="1500" b="1" dirty="0">
              <a:solidFill>
                <a:prstClr val="black"/>
              </a:solidFill>
              <a:latin typeface="Calibri"/>
            </a:endParaRPr>
          </a:p>
          <a:p>
            <a:pPr>
              <a:defRPr/>
            </a:pPr>
            <a:r>
              <a:rPr lang="en-US" sz="1500" b="1" dirty="0">
                <a:solidFill>
                  <a:prstClr val="black"/>
                </a:solidFill>
                <a:latin typeface="Calibri"/>
              </a:rPr>
              <a:t>To revise content for English Literature: </a:t>
            </a:r>
            <a:r>
              <a:rPr lang="en-US" sz="1500" dirty="0">
                <a:solidFill>
                  <a:prstClr val="black"/>
                </a:solidFill>
                <a:latin typeface="Calibri"/>
              </a:rPr>
              <a:t>Course Hero</a:t>
            </a:r>
          </a:p>
          <a:p>
            <a:pPr>
              <a:defRPr/>
            </a:pPr>
            <a:r>
              <a:rPr lang="en-US" sz="1500" dirty="0">
                <a:solidFill>
                  <a:prstClr val="black"/>
                </a:solidFill>
                <a:latin typeface="Calibri"/>
                <a:hlinkClick r:id="rId7"/>
              </a:rPr>
              <a:t>https://www.youtube.com/c/coursehero/search?query=jekyll%20and%20hyde</a:t>
            </a:r>
            <a:endParaRPr lang="en-US" sz="1500" dirty="0">
              <a:solidFill>
                <a:prstClr val="black"/>
              </a:solidFill>
              <a:latin typeface="Calibri"/>
            </a:endParaRPr>
          </a:p>
        </p:txBody>
      </p:sp>
    </p:spTree>
    <p:extLst>
      <p:ext uri="{BB962C8B-B14F-4D97-AF65-F5344CB8AC3E}">
        <p14:creationId xmlns:p14="http://schemas.microsoft.com/office/powerpoint/2010/main" val="7047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ooks and reading stock vector. Illustration of cover - 73356665"/>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9641" r="80466"/>
          <a:stretch/>
        </p:blipFill>
        <p:spPr bwMode="auto">
          <a:xfrm>
            <a:off x="7519386" y="-27384"/>
            <a:ext cx="1488504" cy="68853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A347A7-FE06-48AD-B8AE-53D601A7FB9E}"/>
              </a:ext>
            </a:extLst>
          </p:cNvPr>
          <p:cNvSpPr txBox="1"/>
          <p:nvPr/>
        </p:nvSpPr>
        <p:spPr>
          <a:xfrm rot="833286">
            <a:off x="8485711" y="305982"/>
            <a:ext cx="2849449" cy="2462213"/>
          </a:xfrm>
          <a:prstGeom prst="rect">
            <a:avLst/>
          </a:prstGeom>
          <a:solidFill>
            <a:schemeClr val="accent5">
              <a:lumMod val="20000"/>
              <a:lumOff val="80000"/>
            </a:schemeClr>
          </a:solidFill>
          <a:ln w="19050">
            <a:solidFill>
              <a:schemeClr val="tx1"/>
            </a:solidFill>
          </a:ln>
        </p:spPr>
        <p:txBody>
          <a:bodyPr wrap="square" rtlCol="0">
            <a:spAutoFit/>
          </a:bodyPr>
          <a:lstStyle/>
          <a:p>
            <a:pPr algn="ctr">
              <a:defRPr/>
            </a:pPr>
            <a:r>
              <a:rPr lang="en-US" sz="1400" b="1" dirty="0">
                <a:solidFill>
                  <a:prstClr val="black"/>
                </a:solidFill>
                <a:latin typeface="Segoe Print" panose="02000600000000000000" pitchFamily="2" charset="0"/>
              </a:rPr>
              <a:t>To improve exam strategy and time management: </a:t>
            </a:r>
            <a:r>
              <a:rPr lang="en-US" sz="1400" b="1" dirty="0" err="1">
                <a:solidFill>
                  <a:prstClr val="black"/>
                </a:solidFill>
                <a:latin typeface="Segoe Print" panose="02000600000000000000" pitchFamily="2" charset="0"/>
              </a:rPr>
              <a:t>practise</a:t>
            </a:r>
            <a:r>
              <a:rPr lang="en-US" sz="1400" b="1" dirty="0">
                <a:solidFill>
                  <a:prstClr val="black"/>
                </a:solidFill>
                <a:latin typeface="Segoe Print" panose="02000600000000000000" pitchFamily="2" charset="0"/>
              </a:rPr>
              <a:t> exam responses</a:t>
            </a: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p:txBody>
      </p:sp>
      <p:pic>
        <p:nvPicPr>
          <p:cNvPr id="11" name="Picture 6" descr="Google Classroom Logo and symbol, meaning, history, PNG">
            <a:extLst>
              <a:ext uri="{FF2B5EF4-FFF2-40B4-BE49-F238E27FC236}">
                <a16:creationId xmlns:a16="http://schemas.microsoft.com/office/drawing/2014/main" id="{F2B9B1A6-8373-4EF0-954B-303B4A82BA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70" t="4727" r="13885" b="5881"/>
          <a:stretch/>
        </p:blipFill>
        <p:spPr bwMode="auto">
          <a:xfrm rot="808418">
            <a:off x="8633829" y="942465"/>
            <a:ext cx="2028723" cy="1558473"/>
          </a:xfrm>
          <a:prstGeom prst="rect">
            <a:avLst/>
          </a:prstGeom>
          <a:solidFill>
            <a:schemeClr val="bg1"/>
          </a:solidFill>
          <a:ln w="28575">
            <a:noFill/>
          </a:ln>
        </p:spPr>
      </p:pic>
      <p:pic>
        <p:nvPicPr>
          <p:cNvPr id="7" name="Picture 4" descr="Books and reading stock vector. Illustration of cover - 73356665"/>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9641"/>
          <a:stretch/>
        </p:blipFill>
        <p:spPr bwMode="auto">
          <a:xfrm>
            <a:off x="0" y="-27384"/>
            <a:ext cx="7620000" cy="68853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24004" y="1422815"/>
            <a:ext cx="5004946" cy="2226777"/>
          </a:xfrm>
          <a:prstGeom prst="rect">
            <a:avLst/>
          </a:prstGeom>
          <a:ln w="19050">
            <a:solidFill>
              <a:schemeClr val="tx1"/>
            </a:solidFill>
          </a:ln>
        </p:spPr>
      </p:pic>
      <p:pic>
        <p:nvPicPr>
          <p:cNvPr id="5" name="Picture 4"/>
          <p:cNvPicPr>
            <a:picLocks noChangeAspect="1"/>
          </p:cNvPicPr>
          <p:nvPr/>
        </p:nvPicPr>
        <p:blipFill>
          <a:blip r:embed="rId5"/>
          <a:stretch>
            <a:fillRect/>
          </a:stretch>
        </p:blipFill>
        <p:spPr>
          <a:xfrm>
            <a:off x="0" y="0"/>
            <a:ext cx="4283205" cy="355107"/>
          </a:xfrm>
          <a:prstGeom prst="rect">
            <a:avLst/>
          </a:prstGeom>
          <a:ln w="19050">
            <a:solidFill>
              <a:schemeClr val="tx1"/>
            </a:solidFill>
          </a:ln>
        </p:spPr>
      </p:pic>
      <p:pic>
        <p:nvPicPr>
          <p:cNvPr id="6" name="Picture 5"/>
          <p:cNvPicPr>
            <a:picLocks noChangeAspect="1"/>
          </p:cNvPicPr>
          <p:nvPr/>
        </p:nvPicPr>
        <p:blipFill>
          <a:blip r:embed="rId6"/>
          <a:stretch>
            <a:fillRect/>
          </a:stretch>
        </p:blipFill>
        <p:spPr>
          <a:xfrm>
            <a:off x="1188611" y="746801"/>
            <a:ext cx="2374458" cy="284320"/>
          </a:xfrm>
          <a:prstGeom prst="rect">
            <a:avLst/>
          </a:prstGeom>
          <a:ln w="19050">
            <a:solidFill>
              <a:schemeClr val="tx1"/>
            </a:solidFill>
          </a:ln>
        </p:spPr>
      </p:pic>
      <p:sp>
        <p:nvSpPr>
          <p:cNvPr id="9" name="TextBox 8">
            <a:extLst>
              <a:ext uri="{FF2B5EF4-FFF2-40B4-BE49-F238E27FC236}">
                <a16:creationId xmlns:a16="http://schemas.microsoft.com/office/drawing/2014/main" id="{FD3F575A-C158-4555-B37F-0B88397470F3}"/>
              </a:ext>
            </a:extLst>
          </p:cNvPr>
          <p:cNvSpPr txBox="1"/>
          <p:nvPr/>
        </p:nvSpPr>
        <p:spPr>
          <a:xfrm rot="237966">
            <a:off x="6616079" y="2750329"/>
            <a:ext cx="5420306" cy="3754874"/>
          </a:xfrm>
          <a:prstGeom prst="rect">
            <a:avLst/>
          </a:prstGeom>
          <a:solidFill>
            <a:schemeClr val="accent5">
              <a:lumMod val="20000"/>
              <a:lumOff val="80000"/>
            </a:schemeClr>
          </a:solidFill>
          <a:ln w="19050">
            <a:solidFill>
              <a:schemeClr val="tx1"/>
            </a:solidFill>
          </a:ln>
        </p:spPr>
        <p:txBody>
          <a:bodyPr wrap="square" rtlCol="0">
            <a:spAutoFit/>
          </a:bodyPr>
          <a:lstStyle/>
          <a:p>
            <a:pPr algn="ctr">
              <a:defRPr/>
            </a:pPr>
            <a:r>
              <a:rPr lang="en-US" sz="1400" b="1" dirty="0">
                <a:solidFill>
                  <a:prstClr val="black"/>
                </a:solidFill>
                <a:latin typeface="Segoe Print" panose="02000600000000000000" pitchFamily="2" charset="0"/>
              </a:rPr>
              <a:t>To recap or test your knowledge: watch revision videos, complete online quizzes or make </a:t>
            </a:r>
            <a:r>
              <a:rPr lang="en-US" sz="1400" b="1" dirty="0" err="1">
                <a:solidFill>
                  <a:prstClr val="black"/>
                </a:solidFill>
                <a:latin typeface="Segoe Print" panose="02000600000000000000" pitchFamily="2" charset="0"/>
              </a:rPr>
              <a:t>mindmaps</a:t>
            </a: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p:txBody>
      </p:sp>
      <p:pic>
        <p:nvPicPr>
          <p:cNvPr id="12" name="Picture 11">
            <a:extLst>
              <a:ext uri="{FF2B5EF4-FFF2-40B4-BE49-F238E27FC236}">
                <a16:creationId xmlns:a16="http://schemas.microsoft.com/office/drawing/2014/main" id="{0B47863E-C566-4A3E-BF09-CE9D1D7A201D}"/>
              </a:ext>
            </a:extLst>
          </p:cNvPr>
          <p:cNvPicPr>
            <a:picLocks noChangeAspect="1"/>
          </p:cNvPicPr>
          <p:nvPr/>
        </p:nvPicPr>
        <p:blipFill rotWithShape="1">
          <a:blip r:embed="rId7"/>
          <a:srcRect r="49122"/>
          <a:stretch/>
        </p:blipFill>
        <p:spPr>
          <a:xfrm rot="266816">
            <a:off x="6783638" y="3226880"/>
            <a:ext cx="2898638" cy="1469734"/>
          </a:xfrm>
          <a:prstGeom prst="rect">
            <a:avLst/>
          </a:prstGeom>
          <a:solidFill>
            <a:schemeClr val="bg1"/>
          </a:solidFill>
          <a:ln w="28575">
            <a:noFill/>
          </a:ln>
        </p:spPr>
      </p:pic>
      <p:pic>
        <p:nvPicPr>
          <p:cNvPr id="13" name="Picture 12">
            <a:extLst>
              <a:ext uri="{FF2B5EF4-FFF2-40B4-BE49-F238E27FC236}">
                <a16:creationId xmlns:a16="http://schemas.microsoft.com/office/drawing/2014/main" id="{BD794470-B7E2-4D20-AD3B-3CE59AEE4592}"/>
              </a:ext>
            </a:extLst>
          </p:cNvPr>
          <p:cNvPicPr>
            <a:picLocks noChangeAspect="1"/>
          </p:cNvPicPr>
          <p:nvPr/>
        </p:nvPicPr>
        <p:blipFill>
          <a:blip r:embed="rId8"/>
          <a:stretch>
            <a:fillRect/>
          </a:stretch>
        </p:blipFill>
        <p:spPr>
          <a:xfrm rot="21268268">
            <a:off x="9577963" y="3863758"/>
            <a:ext cx="2110124" cy="1619535"/>
          </a:xfrm>
          <a:prstGeom prst="rect">
            <a:avLst/>
          </a:prstGeom>
          <a:ln w="28575">
            <a:noFill/>
          </a:ln>
        </p:spPr>
      </p:pic>
      <p:pic>
        <p:nvPicPr>
          <p:cNvPr id="14" name="Picture 13">
            <a:extLst>
              <a:ext uri="{FF2B5EF4-FFF2-40B4-BE49-F238E27FC236}">
                <a16:creationId xmlns:a16="http://schemas.microsoft.com/office/drawing/2014/main" id="{BC8A5384-6D64-4288-8AD2-BA33B859C1DC}"/>
              </a:ext>
            </a:extLst>
          </p:cNvPr>
          <p:cNvPicPr>
            <a:picLocks noChangeAspect="1"/>
          </p:cNvPicPr>
          <p:nvPr/>
        </p:nvPicPr>
        <p:blipFill rotWithShape="1">
          <a:blip r:embed="rId7"/>
          <a:srcRect l="49144"/>
          <a:stretch/>
        </p:blipFill>
        <p:spPr>
          <a:xfrm rot="266816">
            <a:off x="6677340" y="4669528"/>
            <a:ext cx="2897401" cy="1469734"/>
          </a:xfrm>
          <a:prstGeom prst="rect">
            <a:avLst/>
          </a:prstGeom>
          <a:solidFill>
            <a:schemeClr val="bg1"/>
          </a:solidFill>
          <a:ln w="28575">
            <a:noFill/>
          </a:ln>
        </p:spPr>
      </p:pic>
      <p:sp>
        <p:nvSpPr>
          <p:cNvPr id="15" name="TextBox 14">
            <a:extLst>
              <a:ext uri="{FF2B5EF4-FFF2-40B4-BE49-F238E27FC236}">
                <a16:creationId xmlns:a16="http://schemas.microsoft.com/office/drawing/2014/main" id="{DEA77D46-D1C1-4ABA-ADDE-513BBE8B7575}"/>
              </a:ext>
            </a:extLst>
          </p:cNvPr>
          <p:cNvSpPr txBox="1"/>
          <p:nvPr/>
        </p:nvSpPr>
        <p:spPr>
          <a:xfrm>
            <a:off x="396227" y="4354303"/>
            <a:ext cx="5358733" cy="2246769"/>
          </a:xfrm>
          <a:prstGeom prst="rect">
            <a:avLst/>
          </a:prstGeom>
          <a:solidFill>
            <a:schemeClr val="accent5">
              <a:lumMod val="20000"/>
              <a:lumOff val="80000"/>
            </a:schemeClr>
          </a:solidFill>
          <a:ln w="19050">
            <a:solidFill>
              <a:schemeClr val="tx1"/>
            </a:solidFill>
          </a:ln>
        </p:spPr>
        <p:txBody>
          <a:bodyPr wrap="square" rtlCol="0">
            <a:spAutoFit/>
          </a:bodyPr>
          <a:lstStyle/>
          <a:p>
            <a:pPr algn="ctr">
              <a:defRPr/>
            </a:pPr>
            <a:r>
              <a:rPr lang="en-US" sz="1400" b="1" dirty="0">
                <a:solidFill>
                  <a:prstClr val="black"/>
                </a:solidFill>
                <a:latin typeface="Segoe Print" panose="02000600000000000000" pitchFamily="2" charset="0"/>
              </a:rPr>
              <a:t>To help you </a:t>
            </a:r>
            <a:r>
              <a:rPr lang="en-US" sz="1400" b="1" dirty="0" err="1">
                <a:solidFill>
                  <a:prstClr val="black"/>
                </a:solidFill>
                <a:latin typeface="Segoe Print" panose="02000600000000000000" pitchFamily="2" charset="0"/>
              </a:rPr>
              <a:t>memorise</a:t>
            </a:r>
            <a:r>
              <a:rPr lang="en-US" sz="1400" b="1" dirty="0">
                <a:solidFill>
                  <a:prstClr val="black"/>
                </a:solidFill>
                <a:latin typeface="Segoe Print" panose="02000600000000000000" pitchFamily="2" charset="0"/>
              </a:rPr>
              <a:t> information: use dual coding or flashcards</a:t>
            </a: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endParaRPr lang="en-US" sz="1400" b="1" dirty="0">
              <a:solidFill>
                <a:prstClr val="black"/>
              </a:solidFill>
              <a:latin typeface="Segoe Print" panose="02000600000000000000" pitchFamily="2" charset="0"/>
            </a:endParaRPr>
          </a:p>
          <a:p>
            <a:pPr algn="ctr">
              <a:defRPr/>
            </a:pPr>
            <a:r>
              <a:rPr lang="en-US" sz="1400" b="1" dirty="0">
                <a:solidFill>
                  <a:prstClr val="black"/>
                </a:solidFill>
                <a:latin typeface="Segoe Print" panose="02000600000000000000" pitchFamily="2" charset="0"/>
              </a:rPr>
              <a:t> </a:t>
            </a:r>
            <a:endParaRPr lang="en-GB" sz="1400" b="1" dirty="0">
              <a:solidFill>
                <a:prstClr val="black"/>
              </a:solidFill>
              <a:latin typeface="Segoe Print" panose="02000600000000000000" pitchFamily="2" charset="0"/>
            </a:endParaRPr>
          </a:p>
        </p:txBody>
      </p:sp>
      <p:pic>
        <p:nvPicPr>
          <p:cNvPr id="16" name="Picture 2" descr="Tan index card free vector | Download it now!">
            <a:extLst>
              <a:ext uri="{FF2B5EF4-FFF2-40B4-BE49-F238E27FC236}">
                <a16:creationId xmlns:a16="http://schemas.microsoft.com/office/drawing/2014/main" id="{9A92DA72-BF31-49D6-8D89-C12893C7F5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9588" y="4889370"/>
            <a:ext cx="1746022" cy="1041264"/>
          </a:xfrm>
          <a:prstGeom prst="rect">
            <a:avLst/>
          </a:prstGeom>
          <a:solidFill>
            <a:schemeClr val="bg1"/>
          </a:solidFill>
          <a:ln>
            <a:solidFill>
              <a:schemeClr val="tx1"/>
            </a:solidFill>
          </a:ln>
          <a:effectLst>
            <a:outerShdw blurRad="50800" dist="38100" dir="2700000" algn="tl" rotWithShape="0">
              <a:prstClr val="black">
                <a:alpha val="40000"/>
              </a:prstClr>
            </a:outerShdw>
          </a:effectLst>
          <a:extLst/>
        </p:spPr>
      </p:pic>
      <p:pic>
        <p:nvPicPr>
          <p:cNvPr id="17" name="Picture 2" descr="Tan index card free vector | Download it now!">
            <a:extLst>
              <a:ext uri="{FF2B5EF4-FFF2-40B4-BE49-F238E27FC236}">
                <a16:creationId xmlns:a16="http://schemas.microsoft.com/office/drawing/2014/main" id="{33C8CBC9-F444-4BA6-B669-ECF1471980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2306" y="5077016"/>
            <a:ext cx="1746022" cy="1041264"/>
          </a:xfrm>
          <a:prstGeom prst="rect">
            <a:avLst/>
          </a:prstGeom>
          <a:solidFill>
            <a:schemeClr val="bg1"/>
          </a:solidFill>
          <a:ln>
            <a:solidFill>
              <a:schemeClr val="tx1"/>
            </a:solidFill>
          </a:ln>
          <a:effectLst>
            <a:outerShdw blurRad="50800" dist="38100" dir="2700000" algn="tl" rotWithShape="0">
              <a:prstClr val="black">
                <a:alpha val="40000"/>
              </a:prstClr>
            </a:outerShdw>
          </a:effectLst>
          <a:extLst/>
        </p:spPr>
      </p:pic>
      <p:pic>
        <p:nvPicPr>
          <p:cNvPr id="18" name="Picture 2" descr="Tan index card free vector | Download it now!">
            <a:extLst>
              <a:ext uri="{FF2B5EF4-FFF2-40B4-BE49-F238E27FC236}">
                <a16:creationId xmlns:a16="http://schemas.microsoft.com/office/drawing/2014/main" id="{447BC5FD-F419-403D-B83B-89A667F510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8050" y="5315970"/>
            <a:ext cx="1746022" cy="1041264"/>
          </a:xfrm>
          <a:prstGeom prst="rect">
            <a:avLst/>
          </a:prstGeom>
          <a:solidFill>
            <a:schemeClr val="bg1"/>
          </a:solidFill>
          <a:ln>
            <a:solidFill>
              <a:schemeClr val="tx1"/>
            </a:solidFill>
          </a:ln>
          <a:effectLst>
            <a:outerShdw blurRad="50800" dist="38100" dir="2700000" algn="tl" rotWithShape="0">
              <a:prstClr val="black">
                <a:alpha val="40000"/>
              </a:prstClr>
            </a:outerShdw>
          </a:effectLst>
          <a:extLst/>
        </p:spPr>
      </p:pic>
      <p:pic>
        <p:nvPicPr>
          <p:cNvPr id="19" name="Picture 18">
            <a:extLst>
              <a:ext uri="{FF2B5EF4-FFF2-40B4-BE49-F238E27FC236}">
                <a16:creationId xmlns:a16="http://schemas.microsoft.com/office/drawing/2014/main" id="{5C453A5C-D87E-4D70-989F-E70241232C2B}"/>
              </a:ext>
            </a:extLst>
          </p:cNvPr>
          <p:cNvPicPr>
            <a:picLocks noChangeAspect="1"/>
          </p:cNvPicPr>
          <p:nvPr/>
        </p:nvPicPr>
        <p:blipFill>
          <a:blip r:embed="rId10"/>
          <a:stretch>
            <a:fillRect/>
          </a:stretch>
        </p:blipFill>
        <p:spPr>
          <a:xfrm>
            <a:off x="562167" y="4841190"/>
            <a:ext cx="1429916" cy="936000"/>
          </a:xfrm>
          <a:prstGeom prst="rect">
            <a:avLst/>
          </a:prstGeom>
          <a:ln w="12700">
            <a:solidFill>
              <a:schemeClr val="tx1"/>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CCA6F4F2-20F2-46B9-B8BD-DD843924FD3D}"/>
              </a:ext>
            </a:extLst>
          </p:cNvPr>
          <p:cNvPicPr>
            <a:picLocks noChangeAspect="1"/>
          </p:cNvPicPr>
          <p:nvPr/>
        </p:nvPicPr>
        <p:blipFill rotWithShape="1">
          <a:blip r:embed="rId11"/>
          <a:srcRect t="9672"/>
          <a:stretch/>
        </p:blipFill>
        <p:spPr>
          <a:xfrm>
            <a:off x="1916247" y="5643067"/>
            <a:ext cx="1237468" cy="522301"/>
          </a:xfrm>
          <a:prstGeom prst="rect">
            <a:avLst/>
          </a:prstGeom>
        </p:spPr>
      </p:pic>
    </p:spTree>
    <p:extLst>
      <p:ext uri="{BB962C8B-B14F-4D97-AF65-F5344CB8AC3E}">
        <p14:creationId xmlns:p14="http://schemas.microsoft.com/office/powerpoint/2010/main" val="21471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53089" y="605152"/>
            <a:ext cx="2006524" cy="2823848"/>
          </a:xfrm>
          <a:prstGeom prst="rect">
            <a:avLst/>
          </a:prstGeom>
        </p:spPr>
      </p:pic>
      <p:sp>
        <p:nvSpPr>
          <p:cNvPr id="3" name="Title 1"/>
          <p:cNvSpPr txBox="1">
            <a:spLocks/>
          </p:cNvSpPr>
          <p:nvPr/>
        </p:nvSpPr>
        <p:spPr>
          <a:xfrm>
            <a:off x="3975208" y="390332"/>
            <a:ext cx="9036496" cy="1296144"/>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GB" sz="3200" dirty="0">
                <a:latin typeface="GrilledCheese BTN" panose="020B0604060402040206" pitchFamily="34" charset="0"/>
              </a:rPr>
              <a:t>Booster workbooks:</a:t>
            </a:r>
          </a:p>
        </p:txBody>
      </p:sp>
      <p:sp>
        <p:nvSpPr>
          <p:cNvPr id="4" name="Rectangle 3"/>
          <p:cNvSpPr/>
          <p:nvPr/>
        </p:nvSpPr>
        <p:spPr>
          <a:xfrm>
            <a:off x="4119224" y="1326436"/>
            <a:ext cx="5760640" cy="1631216"/>
          </a:xfrm>
          <a:prstGeom prst="rect">
            <a:avLst/>
          </a:prstGeom>
        </p:spPr>
        <p:txBody>
          <a:bodyPr wrap="square">
            <a:spAutoFit/>
          </a:bodyPr>
          <a:lstStyle/>
          <a:p>
            <a:r>
              <a:rPr lang="en-US" sz="2000" b="1" dirty="0"/>
              <a:t>Tons of questions at the right level with answers</a:t>
            </a:r>
          </a:p>
          <a:p>
            <a:br>
              <a:rPr lang="en-US" sz="2000" dirty="0"/>
            </a:br>
            <a:r>
              <a:rPr lang="en-US" sz="2000" dirty="0"/>
              <a:t>£2.99 if you would like to get one from school</a:t>
            </a:r>
          </a:p>
          <a:p>
            <a:endParaRPr lang="en-US" sz="2000" dirty="0"/>
          </a:p>
          <a:p>
            <a:r>
              <a:rPr lang="en-US" sz="2000" dirty="0"/>
              <a:t>You could bring this to revision sessions!</a:t>
            </a:r>
          </a:p>
        </p:txBody>
      </p:sp>
      <p:sp>
        <p:nvSpPr>
          <p:cNvPr id="5" name="Title 1">
            <a:extLst>
              <a:ext uri="{FF2B5EF4-FFF2-40B4-BE49-F238E27FC236}">
                <a16:creationId xmlns:a16="http://schemas.microsoft.com/office/drawing/2014/main" id="{59D66828-D31C-4606-9AFD-09BA80CC8AC1}"/>
              </a:ext>
            </a:extLst>
          </p:cNvPr>
          <p:cNvSpPr txBox="1">
            <a:spLocks/>
          </p:cNvSpPr>
          <p:nvPr/>
        </p:nvSpPr>
        <p:spPr>
          <a:xfrm>
            <a:off x="4119224" y="3048246"/>
            <a:ext cx="9036496" cy="1296144"/>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GB" sz="3200" dirty="0">
                <a:latin typeface="GrilledCheese BTN" panose="020B0604060402040206" pitchFamily="34" charset="0"/>
              </a:rPr>
              <a:t>Revision guides:</a:t>
            </a:r>
          </a:p>
        </p:txBody>
      </p:sp>
      <p:sp>
        <p:nvSpPr>
          <p:cNvPr id="6" name="Rectangle 5">
            <a:extLst>
              <a:ext uri="{FF2B5EF4-FFF2-40B4-BE49-F238E27FC236}">
                <a16:creationId xmlns:a16="http://schemas.microsoft.com/office/drawing/2014/main" id="{BFFD3573-87D8-46D1-9697-F37A00848D13}"/>
              </a:ext>
            </a:extLst>
          </p:cNvPr>
          <p:cNvSpPr/>
          <p:nvPr/>
        </p:nvSpPr>
        <p:spPr>
          <a:xfrm>
            <a:off x="4119224" y="3772748"/>
            <a:ext cx="5760640" cy="1323439"/>
          </a:xfrm>
          <a:prstGeom prst="rect">
            <a:avLst/>
          </a:prstGeom>
        </p:spPr>
        <p:txBody>
          <a:bodyPr wrap="square">
            <a:spAutoFit/>
          </a:bodyPr>
          <a:lstStyle/>
          <a:p>
            <a:r>
              <a:rPr lang="en-US" sz="2000" b="1" dirty="0"/>
              <a:t>Revision and practise questions</a:t>
            </a:r>
          </a:p>
          <a:p>
            <a:br>
              <a:rPr lang="en-US" sz="2000" dirty="0"/>
            </a:br>
            <a:r>
              <a:rPr lang="en-US" sz="2000" dirty="0"/>
              <a:t>£5 if you would like to get one set from school</a:t>
            </a:r>
          </a:p>
          <a:p>
            <a:r>
              <a:rPr lang="en-US" sz="2000" dirty="0"/>
              <a:t>A great resource if you are not sure where to start</a:t>
            </a:r>
          </a:p>
        </p:txBody>
      </p:sp>
      <p:pic>
        <p:nvPicPr>
          <p:cNvPr id="7" name="Picture 6">
            <a:extLst>
              <a:ext uri="{FF2B5EF4-FFF2-40B4-BE49-F238E27FC236}">
                <a16:creationId xmlns:a16="http://schemas.microsoft.com/office/drawing/2014/main" id="{D6895341-CA67-4EA8-9AEA-245A3DA105DF}"/>
              </a:ext>
            </a:extLst>
          </p:cNvPr>
          <p:cNvPicPr>
            <a:picLocks noChangeAspect="1"/>
          </p:cNvPicPr>
          <p:nvPr/>
        </p:nvPicPr>
        <p:blipFill>
          <a:blip r:embed="rId4"/>
          <a:stretch>
            <a:fillRect/>
          </a:stretch>
        </p:blipFill>
        <p:spPr>
          <a:xfrm>
            <a:off x="10156239" y="3954719"/>
            <a:ext cx="1800225" cy="2543175"/>
          </a:xfrm>
          <a:prstGeom prst="rect">
            <a:avLst/>
          </a:prstGeom>
        </p:spPr>
      </p:pic>
      <p:sp>
        <p:nvSpPr>
          <p:cNvPr id="8" name="Content Placeholder 2">
            <a:extLst>
              <a:ext uri="{FF2B5EF4-FFF2-40B4-BE49-F238E27FC236}">
                <a16:creationId xmlns:a16="http://schemas.microsoft.com/office/drawing/2014/main" id="{FB335FA4-6031-42ED-AB5C-4A336AF28DAC}"/>
              </a:ext>
            </a:extLst>
          </p:cNvPr>
          <p:cNvSpPr txBox="1">
            <a:spLocks/>
          </p:cNvSpPr>
          <p:nvPr/>
        </p:nvSpPr>
        <p:spPr>
          <a:xfrm>
            <a:off x="77133" y="965166"/>
            <a:ext cx="7620000" cy="2232248"/>
          </a:xfrm>
          <a:prstGeom prst="rect">
            <a:avLst/>
          </a:prstGeom>
        </p:spPr>
        <p:txBody>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Completing Maths questions daily</a:t>
            </a:r>
          </a:p>
          <a:p>
            <a:r>
              <a:rPr lang="en-US" dirty="0"/>
              <a:t>	</a:t>
            </a:r>
            <a:r>
              <a:rPr lang="en-US" b="0" dirty="0" err="1"/>
              <a:t>Pixl</a:t>
            </a:r>
            <a:r>
              <a:rPr lang="en-US" b="0" dirty="0"/>
              <a:t> Maths (free phone app)</a:t>
            </a:r>
          </a:p>
          <a:p>
            <a:r>
              <a:rPr lang="en-US" b="0" dirty="0"/>
              <a:t>	Weekly homework</a:t>
            </a:r>
          </a:p>
          <a:p>
            <a:r>
              <a:rPr lang="en-US" b="0" dirty="0"/>
              <a:t>	Using year 10 booklets</a:t>
            </a:r>
          </a:p>
          <a:p>
            <a:r>
              <a:rPr lang="en-US" b="0" dirty="0"/>
              <a:t>	Online resources e.g. </a:t>
            </a:r>
            <a:br>
              <a:rPr lang="en-US" b="0" dirty="0"/>
            </a:br>
            <a:r>
              <a:rPr lang="en-US" b="0" dirty="0"/>
              <a:t>              </a:t>
            </a:r>
            <a:r>
              <a:rPr lang="en-US" b="0" dirty="0" err="1"/>
              <a:t>MathedupGCSE</a:t>
            </a:r>
            <a:r>
              <a:rPr lang="en-US" b="0" dirty="0"/>
              <a:t> takeaway</a:t>
            </a:r>
          </a:p>
          <a:p>
            <a:r>
              <a:rPr lang="en-US" b="0" dirty="0"/>
              <a:t>             Past paper style questions </a:t>
            </a:r>
            <a:br>
              <a:rPr lang="en-US" b="0" dirty="0"/>
            </a:br>
            <a:r>
              <a:rPr lang="en-US" b="0" dirty="0"/>
              <a:t>                 (but not AQA papers)</a:t>
            </a:r>
          </a:p>
          <a:p>
            <a:endParaRPr lang="en-US" dirty="0"/>
          </a:p>
          <a:p>
            <a:endParaRPr lang="en-US" dirty="0"/>
          </a:p>
          <a:p>
            <a:pPr marL="342900" indent="-342900">
              <a:buFont typeface="Arial" pitchFamily="34" charset="0"/>
              <a:buChar char="•"/>
            </a:pPr>
            <a:endParaRPr lang="en-GB" dirty="0"/>
          </a:p>
        </p:txBody>
      </p:sp>
      <p:sp>
        <p:nvSpPr>
          <p:cNvPr id="9" name="Rectangle 8">
            <a:extLst>
              <a:ext uri="{FF2B5EF4-FFF2-40B4-BE49-F238E27FC236}">
                <a16:creationId xmlns:a16="http://schemas.microsoft.com/office/drawing/2014/main" id="{773D4476-9C6E-436C-8C4A-6FDB77A2A67E}"/>
              </a:ext>
            </a:extLst>
          </p:cNvPr>
          <p:cNvSpPr/>
          <p:nvPr/>
        </p:nvSpPr>
        <p:spPr>
          <a:xfrm>
            <a:off x="1176685" y="4202335"/>
            <a:ext cx="1981376" cy="369332"/>
          </a:xfrm>
          <a:prstGeom prst="rect">
            <a:avLst/>
          </a:prstGeom>
        </p:spPr>
        <p:txBody>
          <a:bodyPr wrap="none">
            <a:spAutoFit/>
          </a:bodyPr>
          <a:lstStyle/>
          <a:p>
            <a:r>
              <a:rPr lang="en-US" b="1" dirty="0"/>
              <a:t>Learning formulas!</a:t>
            </a:r>
          </a:p>
        </p:txBody>
      </p:sp>
      <p:sp>
        <p:nvSpPr>
          <p:cNvPr id="10" name="TextBox 9">
            <a:extLst>
              <a:ext uri="{FF2B5EF4-FFF2-40B4-BE49-F238E27FC236}">
                <a16:creationId xmlns:a16="http://schemas.microsoft.com/office/drawing/2014/main" id="{2781F083-9BCB-40ED-B2D2-C62B0575CD94}"/>
              </a:ext>
            </a:extLst>
          </p:cNvPr>
          <p:cNvSpPr txBox="1"/>
          <p:nvPr/>
        </p:nvSpPr>
        <p:spPr>
          <a:xfrm>
            <a:off x="77133" y="133165"/>
            <a:ext cx="3615978" cy="584775"/>
          </a:xfrm>
          <a:prstGeom prst="rect">
            <a:avLst/>
          </a:prstGeom>
          <a:noFill/>
        </p:spPr>
        <p:txBody>
          <a:bodyPr wrap="square" rtlCol="0">
            <a:spAutoFit/>
          </a:bodyPr>
          <a:lstStyle/>
          <a:p>
            <a:r>
              <a:rPr lang="en-GB" sz="3200" dirty="0"/>
              <a:t>Top Tips for Maths</a:t>
            </a:r>
          </a:p>
        </p:txBody>
      </p:sp>
      <p:sp>
        <p:nvSpPr>
          <p:cNvPr id="11" name="Rectangle 10">
            <a:extLst>
              <a:ext uri="{FF2B5EF4-FFF2-40B4-BE49-F238E27FC236}">
                <a16:creationId xmlns:a16="http://schemas.microsoft.com/office/drawing/2014/main" id="{15BE821F-86B8-45DD-B5F5-DC596BE57619}"/>
              </a:ext>
            </a:extLst>
          </p:cNvPr>
          <p:cNvSpPr/>
          <p:nvPr/>
        </p:nvSpPr>
        <p:spPr>
          <a:xfrm>
            <a:off x="0" y="5103674"/>
            <a:ext cx="6096000" cy="1754326"/>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rPr>
              <a:t>Tasks are split into grades/or Foundation/Higher:</a:t>
            </a:r>
          </a:p>
          <a:p>
            <a:pPr>
              <a:spcAft>
                <a:spcPts val="0"/>
              </a:spcAft>
            </a:pPr>
            <a:r>
              <a:rPr lang="en-GB" u="sng" dirty="0">
                <a:solidFill>
                  <a:srgbClr val="0563C1"/>
                </a:solidFill>
                <a:latin typeface="Calibri" panose="020F0502020204030204" pitchFamily="34" charset="0"/>
                <a:ea typeface="Calibri" panose="020F0502020204030204" pitchFamily="34" charset="0"/>
                <a:hlinkClick r:id="rId5"/>
              </a:rPr>
              <a:t>https://www.mathsgenie.co.uk/gcse.html</a:t>
            </a:r>
            <a:endParaRPr lang="en-GB" dirty="0">
              <a:latin typeface="Calibri" panose="020F0502020204030204" pitchFamily="34" charset="0"/>
              <a:ea typeface="Calibri" panose="020F0502020204030204" pitchFamily="34" charset="0"/>
            </a:endParaRPr>
          </a:p>
          <a:p>
            <a:pPr>
              <a:spcAft>
                <a:spcPts val="0"/>
              </a:spcAft>
            </a:pPr>
            <a:r>
              <a:rPr lang="en-GB" u="sng" dirty="0">
                <a:solidFill>
                  <a:srgbClr val="0563C1"/>
                </a:solidFill>
                <a:latin typeface="Calibri" panose="020F0502020204030204" pitchFamily="34" charset="0"/>
                <a:ea typeface="Calibri" panose="020F0502020204030204" pitchFamily="34" charset="0"/>
                <a:hlinkClick r:id="rId6"/>
              </a:rPr>
              <a:t>https://www.mathedup.co.uk/gcse-maths-takeaway/</a:t>
            </a:r>
            <a:endParaRPr lang="en-GB" dirty="0">
              <a:latin typeface="Calibri" panose="020F0502020204030204" pitchFamily="34" charset="0"/>
              <a:ea typeface="Calibri" panose="020F0502020204030204" pitchFamily="34" charset="0"/>
            </a:endParaRPr>
          </a:p>
          <a:p>
            <a:pPr>
              <a:spcAft>
                <a:spcPts val="0"/>
              </a:spcAft>
            </a:pPr>
            <a:r>
              <a:rPr lang="en-GB" u="sng" dirty="0">
                <a:solidFill>
                  <a:srgbClr val="0563C1"/>
                </a:solidFill>
                <a:latin typeface="Calibri" panose="020F0502020204030204" pitchFamily="34" charset="0"/>
                <a:ea typeface="Calibri" panose="020F0502020204030204" pitchFamily="34" charset="0"/>
                <a:hlinkClick r:id="rId7"/>
              </a:rPr>
              <a:t>https://corbettmaths.com/contents/</a:t>
            </a:r>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rPr>
              <a:t>On all of these websites you will find exam questions, answers and links to the videos if you get stuck!</a:t>
            </a:r>
            <a:endParaRPr lang="en-GB" dirty="0"/>
          </a:p>
        </p:txBody>
      </p:sp>
    </p:spTree>
    <p:extLst>
      <p:ext uri="{BB962C8B-B14F-4D97-AF65-F5344CB8AC3E}">
        <p14:creationId xmlns:p14="http://schemas.microsoft.com/office/powerpoint/2010/main" val="39835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0-#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P spid="6" grpId="0" build="p"/>
      <p:bldP spid="8" grpId="0"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9862B-54CA-403F-9FE8-87FBB292087C}"/>
              </a:ext>
            </a:extLst>
          </p:cNvPr>
          <p:cNvSpPr txBox="1"/>
          <p:nvPr/>
        </p:nvSpPr>
        <p:spPr>
          <a:xfrm>
            <a:off x="0" y="0"/>
            <a:ext cx="6096000" cy="6863417"/>
          </a:xfrm>
          <a:prstGeom prst="rect">
            <a:avLst/>
          </a:prstGeom>
          <a:noFill/>
          <a:ln>
            <a:solidFill>
              <a:schemeClr val="tx1"/>
            </a:solidFill>
          </a:ln>
        </p:spPr>
        <p:txBody>
          <a:bodyPr wrap="square" rtlCol="0">
            <a:spAutoFit/>
          </a:bodyPr>
          <a:lstStyle/>
          <a:p>
            <a:pPr algn="ctr"/>
            <a:r>
              <a:rPr lang="en-GB" sz="2000" u="sng" dirty="0"/>
              <a:t>Computer Science</a:t>
            </a:r>
          </a:p>
          <a:p>
            <a:endParaRPr lang="en-GB" sz="2000" dirty="0"/>
          </a:p>
          <a:p>
            <a:r>
              <a:rPr lang="en-GB" sz="2000" dirty="0"/>
              <a:t>The Curriculum is </a:t>
            </a:r>
            <a:r>
              <a:rPr lang="en-GB" sz="2000" b="1" dirty="0"/>
              <a:t>J277 OCR Computer Science</a:t>
            </a:r>
            <a:r>
              <a:rPr lang="en-GB" sz="2000" dirty="0"/>
              <a:t>.</a:t>
            </a:r>
          </a:p>
          <a:p>
            <a:r>
              <a:rPr lang="en-GB" sz="2000" dirty="0"/>
              <a:t>You have access to an electronic revision book (via google classrooms).</a:t>
            </a:r>
            <a:br>
              <a:rPr lang="en-GB" sz="2000" dirty="0"/>
            </a:br>
            <a:r>
              <a:rPr lang="en-GB" sz="2000" dirty="0"/>
              <a:t>The first 37 pages cover paper 1 and the rest of the book is paper 2 (plus some exam style questions at the back).</a:t>
            </a:r>
            <a:br>
              <a:rPr lang="en-GB" sz="2000" dirty="0"/>
            </a:br>
            <a:br>
              <a:rPr lang="en-GB" sz="2000" dirty="0"/>
            </a:br>
            <a:r>
              <a:rPr lang="en-GB" sz="2000" dirty="0"/>
              <a:t>There are also very good resources at </a:t>
            </a:r>
            <a:r>
              <a:rPr lang="en-GB" sz="2000" b="1" dirty="0"/>
              <a:t>Isaac Computer Science</a:t>
            </a:r>
            <a:r>
              <a:rPr lang="en-GB" sz="2000" dirty="0"/>
              <a:t>:</a:t>
            </a:r>
            <a:br>
              <a:rPr lang="en-GB" sz="2000" dirty="0"/>
            </a:br>
            <a:r>
              <a:rPr lang="en-GB" sz="2000" u="sng" dirty="0">
                <a:hlinkClick r:id="rId2"/>
              </a:rPr>
              <a:t>https://isaaccomputerscience.org/topics/gcse?examBoard=all&amp;stage=all#ocr</a:t>
            </a:r>
            <a:br>
              <a:rPr lang="en-GB" sz="2000" dirty="0"/>
            </a:br>
            <a:br>
              <a:rPr lang="en-GB" sz="2000" dirty="0"/>
            </a:br>
            <a:r>
              <a:rPr lang="en-GB" sz="2000" b="1" dirty="0"/>
              <a:t>Revision cards</a:t>
            </a:r>
            <a:r>
              <a:rPr lang="en-GB" sz="2000" dirty="0"/>
              <a:t> are very useful, you can flick through the quick questions and find out which topics need revisiting, once again the cards are divided around the halfway stage into Paper 1 and Paper 2:</a:t>
            </a:r>
            <a:br>
              <a:rPr lang="en-GB" sz="2000" dirty="0"/>
            </a:br>
            <a:r>
              <a:rPr lang="en-GB" sz="2000" u="sng" dirty="0">
                <a:hlinkClick r:id="rId3"/>
              </a:rPr>
              <a:t>https://www.cgpbooks.co.uk/secondary-books/gcse/computer-science/cof42-gcse-computer-science-ocr-revision</a:t>
            </a:r>
            <a:br>
              <a:rPr lang="en-GB" sz="2000" dirty="0"/>
            </a:br>
            <a:endParaRPr lang="en-GB" sz="2000" dirty="0"/>
          </a:p>
          <a:p>
            <a:endParaRPr lang="en-GB" sz="2000" dirty="0"/>
          </a:p>
        </p:txBody>
      </p:sp>
      <p:sp>
        <p:nvSpPr>
          <p:cNvPr id="3" name="TextBox 2">
            <a:extLst>
              <a:ext uri="{FF2B5EF4-FFF2-40B4-BE49-F238E27FC236}">
                <a16:creationId xmlns:a16="http://schemas.microsoft.com/office/drawing/2014/main" id="{DF5250B0-BA2A-48CD-BD8E-ABB39A57BA4F}"/>
              </a:ext>
            </a:extLst>
          </p:cNvPr>
          <p:cNvSpPr txBox="1"/>
          <p:nvPr/>
        </p:nvSpPr>
        <p:spPr>
          <a:xfrm>
            <a:off x="6096001" y="0"/>
            <a:ext cx="6096000" cy="1938992"/>
          </a:xfrm>
          <a:prstGeom prst="rect">
            <a:avLst/>
          </a:prstGeom>
          <a:noFill/>
          <a:ln>
            <a:solidFill>
              <a:schemeClr val="tx1"/>
            </a:solidFill>
          </a:ln>
        </p:spPr>
        <p:txBody>
          <a:bodyPr wrap="square" rtlCol="0">
            <a:spAutoFit/>
          </a:bodyPr>
          <a:lstStyle/>
          <a:p>
            <a:pPr algn="ctr"/>
            <a:r>
              <a:rPr lang="en-GB" sz="2000" u="sng" dirty="0"/>
              <a:t>Drama</a:t>
            </a:r>
          </a:p>
          <a:p>
            <a:pPr algn="ctr"/>
            <a:endParaRPr lang="en-GB" sz="2000" dirty="0"/>
          </a:p>
          <a:p>
            <a:r>
              <a:rPr lang="en-GB" sz="2000" dirty="0"/>
              <a:t>You will be provided with a revision booklet by your teacher.  You can revise ‘Blood Brothers’ by looking at key characters, costume, set and key scenes.  There are also resources on BBC Bitesize that can help you with this.</a:t>
            </a:r>
          </a:p>
        </p:txBody>
      </p:sp>
      <p:sp>
        <p:nvSpPr>
          <p:cNvPr id="4" name="TextBox 3">
            <a:extLst>
              <a:ext uri="{FF2B5EF4-FFF2-40B4-BE49-F238E27FC236}">
                <a16:creationId xmlns:a16="http://schemas.microsoft.com/office/drawing/2014/main" id="{1C97DCBB-DC4E-4D69-9431-67328D1D05F9}"/>
              </a:ext>
            </a:extLst>
          </p:cNvPr>
          <p:cNvSpPr txBox="1"/>
          <p:nvPr/>
        </p:nvSpPr>
        <p:spPr>
          <a:xfrm>
            <a:off x="6096000" y="1938992"/>
            <a:ext cx="6096000" cy="4893647"/>
          </a:xfrm>
          <a:prstGeom prst="rect">
            <a:avLst/>
          </a:prstGeom>
          <a:noFill/>
          <a:ln>
            <a:solidFill>
              <a:schemeClr val="tx1"/>
            </a:solidFill>
          </a:ln>
        </p:spPr>
        <p:txBody>
          <a:bodyPr wrap="square" rtlCol="0">
            <a:spAutoFit/>
          </a:bodyPr>
          <a:lstStyle/>
          <a:p>
            <a:pPr algn="ctr"/>
            <a:r>
              <a:rPr lang="en-GB" sz="2000" u="sng" dirty="0"/>
              <a:t>Food and Nutrition</a:t>
            </a:r>
          </a:p>
          <a:p>
            <a:pPr algn="ctr"/>
            <a:endParaRPr lang="en-GB" sz="1200" dirty="0"/>
          </a:p>
          <a:p>
            <a:r>
              <a:rPr lang="en-GB" sz="2000" dirty="0">
                <a:hlinkClick r:id="rId4"/>
              </a:rPr>
              <a:t>https://www.bbc.co.uk/teach/class-clips-video/design-and-technology-gcse-food-preparation-and-nutrition/zvjh8xs</a:t>
            </a:r>
            <a:br>
              <a:rPr lang="en-GB" sz="2000" dirty="0"/>
            </a:br>
            <a:r>
              <a:rPr lang="en-GB" sz="2000" dirty="0"/>
              <a:t>Watch ALL of these videos</a:t>
            </a:r>
            <a:br>
              <a:rPr lang="en-GB" sz="2000" dirty="0"/>
            </a:br>
            <a:br>
              <a:rPr lang="en-GB" sz="2000" dirty="0"/>
            </a:br>
            <a:r>
              <a:rPr lang="en-GB" sz="2000" dirty="0"/>
              <a:t>For Student Digital Book access:</a:t>
            </a:r>
            <a:br>
              <a:rPr lang="en-GB" sz="2000" dirty="0"/>
            </a:br>
            <a:r>
              <a:rPr lang="en-GB" sz="2000" dirty="0"/>
              <a:t>Please use the following username and password,</a:t>
            </a:r>
            <a:br>
              <a:rPr lang="en-GB" sz="2000" dirty="0"/>
            </a:br>
            <a:r>
              <a:rPr lang="en-GB" sz="2000" dirty="0"/>
              <a:t>Student Username: SSHIRLEY4 Student Password: STUDENT4</a:t>
            </a:r>
            <a:br>
              <a:rPr lang="en-GB" sz="2000" dirty="0"/>
            </a:br>
            <a:r>
              <a:rPr lang="en-GB" sz="2000" dirty="0">
                <a:hlinkClick r:id="rId5"/>
              </a:rPr>
              <a:t>https://www.illuminate.digital/eduqasfood/</a:t>
            </a:r>
            <a:br>
              <a:rPr lang="en-GB" sz="2000" dirty="0"/>
            </a:br>
            <a:r>
              <a:rPr lang="en-GB" sz="2000" dirty="0"/>
              <a:t>Check the green F for videos. </a:t>
            </a:r>
            <a:br>
              <a:rPr lang="en-GB" sz="2000" dirty="0"/>
            </a:br>
            <a:br>
              <a:rPr lang="en-GB" sz="2000" dirty="0"/>
            </a:br>
            <a:r>
              <a:rPr lang="en-GB" sz="2000" dirty="0">
                <a:hlinkClick r:id="rId6"/>
              </a:rPr>
              <a:t>https://www.bbc.co.uk/bitesize/subjects/zdn9jhv</a:t>
            </a:r>
            <a:br>
              <a:rPr lang="en-GB" sz="2000" dirty="0"/>
            </a:br>
            <a:r>
              <a:rPr lang="en-GB" sz="2000" dirty="0"/>
              <a:t>Great information, videos and mini tests</a:t>
            </a:r>
          </a:p>
        </p:txBody>
      </p:sp>
    </p:spTree>
    <p:extLst>
      <p:ext uri="{BB962C8B-B14F-4D97-AF65-F5344CB8AC3E}">
        <p14:creationId xmlns:p14="http://schemas.microsoft.com/office/powerpoint/2010/main" val="265478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9862B-54CA-403F-9FE8-87FBB292087C}"/>
              </a:ext>
            </a:extLst>
          </p:cNvPr>
          <p:cNvSpPr txBox="1"/>
          <p:nvPr/>
        </p:nvSpPr>
        <p:spPr>
          <a:xfrm>
            <a:off x="0" y="0"/>
            <a:ext cx="6096000" cy="3477875"/>
          </a:xfrm>
          <a:prstGeom prst="rect">
            <a:avLst/>
          </a:prstGeom>
          <a:noFill/>
          <a:ln>
            <a:solidFill>
              <a:schemeClr val="tx1"/>
            </a:solidFill>
          </a:ln>
        </p:spPr>
        <p:txBody>
          <a:bodyPr wrap="square" rtlCol="0">
            <a:spAutoFit/>
          </a:bodyPr>
          <a:lstStyle/>
          <a:p>
            <a:pPr algn="ctr"/>
            <a:r>
              <a:rPr lang="en-GB" sz="2000" u="sng" dirty="0"/>
              <a:t>Geography</a:t>
            </a:r>
          </a:p>
          <a:p>
            <a:endParaRPr lang="en-GB" sz="2000" dirty="0"/>
          </a:p>
          <a:p>
            <a:r>
              <a:rPr lang="en-GB" dirty="0"/>
              <a:t>In Geography students have been given a revision booklet which outlines the topics that will be in the year 10 Geography exam (Natural Hazards, Living World and Urban Issues and Challenges). It also includes a timetable for their revision homework, which has a mixture of case study revision and Seneca revision. Useful websites to help students revise include:</a:t>
            </a:r>
          </a:p>
          <a:p>
            <a:pPr lvl="0"/>
            <a:r>
              <a:rPr lang="en-GB" dirty="0"/>
              <a:t>Seneca – see Google classroom for the assignment links</a:t>
            </a:r>
          </a:p>
          <a:p>
            <a:pPr lvl="0"/>
            <a:r>
              <a:rPr lang="en-GB" dirty="0"/>
              <a:t>Time for Geography </a:t>
            </a:r>
          </a:p>
          <a:p>
            <a:pPr lvl="0"/>
            <a:r>
              <a:rPr lang="en-GB" dirty="0"/>
              <a:t>Tutor 2 U</a:t>
            </a:r>
            <a:endParaRPr lang="en-GB" sz="2000" dirty="0"/>
          </a:p>
        </p:txBody>
      </p:sp>
      <p:sp>
        <p:nvSpPr>
          <p:cNvPr id="3" name="TextBox 2">
            <a:extLst>
              <a:ext uri="{FF2B5EF4-FFF2-40B4-BE49-F238E27FC236}">
                <a16:creationId xmlns:a16="http://schemas.microsoft.com/office/drawing/2014/main" id="{DF5250B0-BA2A-48CD-BD8E-ABB39A57BA4F}"/>
              </a:ext>
            </a:extLst>
          </p:cNvPr>
          <p:cNvSpPr txBox="1"/>
          <p:nvPr/>
        </p:nvSpPr>
        <p:spPr>
          <a:xfrm>
            <a:off x="6096001" y="0"/>
            <a:ext cx="6096000" cy="6801862"/>
          </a:xfrm>
          <a:prstGeom prst="rect">
            <a:avLst/>
          </a:prstGeom>
          <a:noFill/>
          <a:ln>
            <a:solidFill>
              <a:schemeClr val="tx1"/>
            </a:solidFill>
          </a:ln>
        </p:spPr>
        <p:txBody>
          <a:bodyPr wrap="square" rtlCol="0">
            <a:spAutoFit/>
          </a:bodyPr>
          <a:lstStyle/>
          <a:p>
            <a:pPr algn="ctr"/>
            <a:r>
              <a:rPr lang="en-GB" sz="2000" u="sng" dirty="0"/>
              <a:t>History</a:t>
            </a:r>
          </a:p>
          <a:p>
            <a:r>
              <a:rPr lang="en-GB" sz="2000" dirty="0"/>
              <a:t>Knowledge check documents are on Google Classroom  </a:t>
            </a:r>
          </a:p>
          <a:p>
            <a:r>
              <a:rPr lang="en-GB" dirty="0"/>
              <a:t>Websites for Norman Conquest</a:t>
            </a:r>
          </a:p>
          <a:p>
            <a:r>
              <a:rPr lang="en-GB" dirty="0"/>
              <a:t>Video playlist:</a:t>
            </a:r>
          </a:p>
          <a:p>
            <a:r>
              <a:rPr lang="en-GB" u="sng" dirty="0">
                <a:hlinkClick r:id="rId2"/>
              </a:rPr>
              <a:t>https://www.youtube.com/watch?v=ht3w-aaC-1s&amp;list=PLj42bsxrdE2nGSX8YF6whVC_FvwJqDUk2</a:t>
            </a:r>
            <a:endParaRPr lang="en-GB" dirty="0"/>
          </a:p>
          <a:p>
            <a:r>
              <a:rPr lang="en-GB" dirty="0"/>
              <a:t>Seneca= </a:t>
            </a:r>
          </a:p>
          <a:p>
            <a:r>
              <a:rPr lang="en-GB" u="sng" dirty="0">
                <a:hlinkClick r:id="rId3"/>
              </a:rPr>
              <a:t>https://app.senecalearning.com/classroom/course/7414bb05-760e-4edc-91fe-5622586e2bd1</a:t>
            </a:r>
            <a:endParaRPr lang="en-GB" dirty="0"/>
          </a:p>
          <a:p>
            <a:r>
              <a:rPr lang="en-GB" dirty="0"/>
              <a:t> </a:t>
            </a:r>
          </a:p>
          <a:p>
            <a:r>
              <a:rPr lang="en-GB" dirty="0"/>
              <a:t>Websites for People’s Health:</a:t>
            </a:r>
          </a:p>
          <a:p>
            <a:r>
              <a:rPr lang="en-GB" dirty="0"/>
              <a:t>Video Playlist:</a:t>
            </a:r>
          </a:p>
          <a:p>
            <a:r>
              <a:rPr lang="en-GB" u="sng" dirty="0">
                <a:hlinkClick r:id="rId4"/>
              </a:rPr>
              <a:t>https://www.youtube.com/watch?v=ZITrMcUmV2Q</a:t>
            </a:r>
            <a:endParaRPr lang="en-GB" dirty="0"/>
          </a:p>
          <a:p>
            <a:r>
              <a:rPr lang="en-GB" dirty="0"/>
              <a:t>Seneca = </a:t>
            </a:r>
          </a:p>
          <a:p>
            <a:r>
              <a:rPr lang="en-GB" u="sng" dirty="0">
                <a:hlinkClick r:id="rId5"/>
              </a:rPr>
              <a:t>https://app.senecalearning.com/classroom/course/4909e1df-a520-432d-9047-cc58dfb44744</a:t>
            </a:r>
            <a:endParaRPr lang="en-GB" dirty="0"/>
          </a:p>
          <a:p>
            <a:r>
              <a:rPr lang="en-GB" dirty="0"/>
              <a:t>BBC Bitesize =</a:t>
            </a:r>
          </a:p>
          <a:p>
            <a:r>
              <a:rPr lang="en-GB" u="sng" dirty="0">
                <a:hlinkClick r:id="rId6"/>
              </a:rPr>
              <a:t>https://www.bbc.co.uk/bitesize/topics/zrc7m39</a:t>
            </a:r>
            <a:endParaRPr lang="en-GB" dirty="0"/>
          </a:p>
          <a:p>
            <a:r>
              <a:rPr lang="en-GB" dirty="0"/>
              <a:t> </a:t>
            </a:r>
          </a:p>
          <a:p>
            <a:r>
              <a:rPr lang="en-GB" dirty="0"/>
              <a:t> Seneca for OCR B History</a:t>
            </a:r>
          </a:p>
          <a:p>
            <a:r>
              <a:rPr lang="en-GB" dirty="0"/>
              <a:t>People’s Health = </a:t>
            </a:r>
          </a:p>
          <a:p>
            <a:r>
              <a:rPr lang="en-GB" dirty="0"/>
              <a:t>Norman Conquest = </a:t>
            </a:r>
          </a:p>
          <a:p>
            <a:r>
              <a:rPr lang="en-GB" u="sng" dirty="0">
                <a:hlinkClick r:id="rId3"/>
              </a:rPr>
              <a:t>https://app.senecalearning.com/classroom/course/7414bb05-760e-4edc-91fe-5622586e2bd1</a:t>
            </a:r>
            <a:endParaRPr lang="en-GB" dirty="0"/>
          </a:p>
        </p:txBody>
      </p:sp>
      <p:sp>
        <p:nvSpPr>
          <p:cNvPr id="5" name="TextBox 4">
            <a:extLst>
              <a:ext uri="{FF2B5EF4-FFF2-40B4-BE49-F238E27FC236}">
                <a16:creationId xmlns:a16="http://schemas.microsoft.com/office/drawing/2014/main" id="{11008B0F-57C4-4D71-BC75-F668E804C57C}"/>
              </a:ext>
            </a:extLst>
          </p:cNvPr>
          <p:cNvSpPr txBox="1"/>
          <p:nvPr/>
        </p:nvSpPr>
        <p:spPr>
          <a:xfrm>
            <a:off x="0" y="3477875"/>
            <a:ext cx="6096000" cy="3477875"/>
          </a:xfrm>
          <a:prstGeom prst="rect">
            <a:avLst/>
          </a:prstGeom>
          <a:noFill/>
          <a:ln>
            <a:solidFill>
              <a:schemeClr val="tx1"/>
            </a:solidFill>
          </a:ln>
        </p:spPr>
        <p:txBody>
          <a:bodyPr wrap="square" rtlCol="0">
            <a:spAutoFit/>
          </a:bodyPr>
          <a:lstStyle/>
          <a:p>
            <a:pPr algn="ctr"/>
            <a:r>
              <a:rPr lang="en-GB" u="sng" dirty="0"/>
              <a:t>Science</a:t>
            </a:r>
          </a:p>
          <a:p>
            <a:r>
              <a:rPr lang="en-GB" u="sng" dirty="0">
                <a:hlinkClick r:id="rId7"/>
              </a:rPr>
              <a:t>www.senecalearning.com</a:t>
            </a:r>
            <a:r>
              <a:rPr lang="en-GB" dirty="0"/>
              <a:t> for revision of all topics in the curriculum</a:t>
            </a:r>
          </a:p>
          <a:p>
            <a:r>
              <a:rPr lang="en-GB" u="sng" dirty="0">
                <a:hlinkClick r:id="rId8"/>
              </a:rPr>
              <a:t>www.cognituedu.org</a:t>
            </a:r>
            <a:r>
              <a:rPr lang="en-GB" dirty="0"/>
              <a:t> for practising exam questions with mark schemes. </a:t>
            </a:r>
          </a:p>
          <a:p>
            <a:endParaRPr lang="en-GB" sz="400" dirty="0"/>
          </a:p>
          <a:p>
            <a:r>
              <a:rPr lang="en-GB" dirty="0"/>
              <a:t>We recommend Oxford Revise revision books which come in foundation, higher or separate science.</a:t>
            </a:r>
          </a:p>
          <a:p>
            <a:endParaRPr lang="en-GB" dirty="0"/>
          </a:p>
          <a:p>
            <a:endParaRPr lang="en-GB" dirty="0"/>
          </a:p>
          <a:p>
            <a:endParaRPr lang="en-GB" dirty="0"/>
          </a:p>
          <a:p>
            <a:endParaRPr lang="en-GB" dirty="0"/>
          </a:p>
          <a:p>
            <a:endParaRPr lang="en-GB" dirty="0"/>
          </a:p>
        </p:txBody>
      </p:sp>
      <p:pic>
        <p:nvPicPr>
          <p:cNvPr id="2051" name="Picture 3" descr="Oxford Revise: AQA GCSE Combined Science Foundation Revision and Exam  Practice: Get Revision with Results (Oxford Revise: Science): Amazon.co.uk:  Boxer, Adam, Gardom Hulme, Philippa, Locke, Jo, Reynolds, Helen, Shaha,  Alom, Walmsley, Jessica,">
            <a:extLst>
              <a:ext uri="{FF2B5EF4-FFF2-40B4-BE49-F238E27FC236}">
                <a16:creationId xmlns:a16="http://schemas.microsoft.com/office/drawing/2014/main" id="{26F10601-8AF9-4878-88C7-624D95B46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0775" y="5537200"/>
            <a:ext cx="4097543" cy="126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471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C3188-AD3C-45B9-9EA9-01E471D60081}"/>
              </a:ext>
            </a:extLst>
          </p:cNvPr>
          <p:cNvPicPr>
            <a:picLocks noChangeAspect="1"/>
          </p:cNvPicPr>
          <p:nvPr/>
        </p:nvPicPr>
        <p:blipFill rotWithShape="1">
          <a:blip r:embed="rId2"/>
          <a:srcRect l="21554" t="21230" r="50000" b="12492"/>
          <a:stretch/>
        </p:blipFill>
        <p:spPr>
          <a:xfrm>
            <a:off x="-1" y="0"/>
            <a:ext cx="5344357" cy="7004208"/>
          </a:xfrm>
          <a:prstGeom prst="rect">
            <a:avLst/>
          </a:prstGeom>
        </p:spPr>
      </p:pic>
      <p:pic>
        <p:nvPicPr>
          <p:cNvPr id="3" name="Picture 2">
            <a:extLst>
              <a:ext uri="{FF2B5EF4-FFF2-40B4-BE49-F238E27FC236}">
                <a16:creationId xmlns:a16="http://schemas.microsoft.com/office/drawing/2014/main" id="{4CEEED36-6B84-42F9-BE33-F74229853880}"/>
              </a:ext>
            </a:extLst>
          </p:cNvPr>
          <p:cNvPicPr>
            <a:picLocks noChangeAspect="1"/>
          </p:cNvPicPr>
          <p:nvPr/>
        </p:nvPicPr>
        <p:blipFill rotWithShape="1">
          <a:blip r:embed="rId3"/>
          <a:srcRect l="51918" t="21748" r="21068" b="8997"/>
          <a:stretch/>
        </p:blipFill>
        <p:spPr>
          <a:xfrm>
            <a:off x="6847643" y="0"/>
            <a:ext cx="5036598" cy="7263019"/>
          </a:xfrm>
          <a:prstGeom prst="rect">
            <a:avLst/>
          </a:prstGeom>
        </p:spPr>
      </p:pic>
    </p:spTree>
    <p:extLst>
      <p:ext uri="{BB962C8B-B14F-4D97-AF65-F5344CB8AC3E}">
        <p14:creationId xmlns:p14="http://schemas.microsoft.com/office/powerpoint/2010/main" val="118764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61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9862B-54CA-403F-9FE8-87FBB292087C}"/>
              </a:ext>
            </a:extLst>
          </p:cNvPr>
          <p:cNvSpPr txBox="1"/>
          <p:nvPr/>
        </p:nvSpPr>
        <p:spPr>
          <a:xfrm>
            <a:off x="0" y="0"/>
            <a:ext cx="6096000" cy="7078861"/>
          </a:xfrm>
          <a:prstGeom prst="rect">
            <a:avLst/>
          </a:prstGeom>
          <a:noFill/>
          <a:ln>
            <a:solidFill>
              <a:schemeClr val="tx1"/>
            </a:solidFill>
          </a:ln>
        </p:spPr>
        <p:txBody>
          <a:bodyPr wrap="square" rtlCol="0">
            <a:spAutoFit/>
          </a:bodyPr>
          <a:lstStyle/>
          <a:p>
            <a:pPr algn="ctr"/>
            <a:r>
              <a:rPr lang="en-GB" sz="2000" u="sng" dirty="0"/>
              <a:t>Music</a:t>
            </a:r>
          </a:p>
          <a:p>
            <a:endParaRPr lang="en-GB" sz="600" dirty="0"/>
          </a:p>
          <a:p>
            <a:pPr marL="342900" lvl="0" indent="-342900">
              <a:buFont typeface="+mj-lt"/>
              <a:buAutoNum type="arabicPeriod"/>
            </a:pPr>
            <a:r>
              <a:rPr lang="en-GB" dirty="0"/>
              <a:t>Make sure you are fluent with the Elements of Music and what they mean as all questions will relate to them: Dynamics, Rhythm, Articulation, Structure, Melody, Instrumentation, Tempo, Texture, Tonality, Harmony (Remembered as DR A SMIT(TT)H!)</a:t>
            </a:r>
          </a:p>
          <a:p>
            <a:pPr marL="342900" lvl="0" indent="-342900">
              <a:buFont typeface="+mj-lt"/>
              <a:buAutoNum type="arabicPeriod"/>
            </a:pPr>
            <a:r>
              <a:rPr lang="en-GB" dirty="0"/>
              <a:t>Learning key words is important but so is learning what they SOUND LIKE! For example, if you know what a pedal note is in </a:t>
            </a:r>
            <a:r>
              <a:rPr lang="en-GB" i="1" dirty="0"/>
              <a:t>theory,</a:t>
            </a:r>
            <a:r>
              <a:rPr lang="en-GB" dirty="0"/>
              <a:t> your next step is to research </a:t>
            </a:r>
            <a:r>
              <a:rPr lang="en-GB" i="1" dirty="0"/>
              <a:t>examples to listen to</a:t>
            </a:r>
            <a:r>
              <a:rPr lang="en-GB" dirty="0"/>
              <a:t>. </a:t>
            </a:r>
          </a:p>
          <a:p>
            <a:pPr marL="342900" lvl="0" indent="-342900">
              <a:buFont typeface="+mj-lt"/>
              <a:buAutoNum type="arabicPeriod"/>
            </a:pPr>
            <a:r>
              <a:rPr lang="en-GB" dirty="0"/>
              <a:t>Prioritise learning the basic details of the set pieces (Badinerie by Bach and Africa by Toto); make sure you can describe them using all of the elements of music. </a:t>
            </a:r>
          </a:p>
          <a:p>
            <a:pPr marL="342900" lvl="0" indent="-342900">
              <a:buFont typeface="+mj-lt"/>
              <a:buAutoNum type="arabicPeriod"/>
            </a:pPr>
            <a:r>
              <a:rPr lang="en-GB" dirty="0"/>
              <a:t>There are huge amounts of lessons including quizzes and listening examples on Focus on Sound, which we are subscribed to as a department, so make use of it! You can log in via </a:t>
            </a:r>
            <a:r>
              <a:rPr lang="en-GB" dirty="0" err="1"/>
              <a:t>Portal.FocusonSound.Com</a:t>
            </a:r>
            <a:r>
              <a:rPr lang="en-GB" dirty="0"/>
              <a:t> </a:t>
            </a:r>
          </a:p>
          <a:p>
            <a:pPr marL="342900" lvl="0" indent="-342900">
              <a:buFont typeface="+mj-lt"/>
              <a:buAutoNum type="arabicPeriod"/>
            </a:pPr>
            <a:r>
              <a:rPr lang="en-GB" dirty="0"/>
              <a:t>The best textbook to buy and have is the </a:t>
            </a:r>
            <a:r>
              <a:rPr lang="en-GB" dirty="0" err="1"/>
              <a:t>Eduqas</a:t>
            </a:r>
            <a:r>
              <a:rPr lang="en-GB" dirty="0"/>
              <a:t> GCSE Music Textbook by Jan Richards (published by Illuminate). Both the Textbook and separate Revision Guide are very good to use. They go in to advanced detail for GCSE and so are really good at pushing yourself up a grade or two. Be sure to get the latest edition as older copies will have the old set pieces in them which aren’t relevant to us.</a:t>
            </a:r>
          </a:p>
        </p:txBody>
      </p:sp>
      <p:sp>
        <p:nvSpPr>
          <p:cNvPr id="3" name="TextBox 2">
            <a:extLst>
              <a:ext uri="{FF2B5EF4-FFF2-40B4-BE49-F238E27FC236}">
                <a16:creationId xmlns:a16="http://schemas.microsoft.com/office/drawing/2014/main" id="{DF5250B0-BA2A-48CD-BD8E-ABB39A57BA4F}"/>
              </a:ext>
            </a:extLst>
          </p:cNvPr>
          <p:cNvSpPr txBox="1"/>
          <p:nvPr/>
        </p:nvSpPr>
        <p:spPr>
          <a:xfrm>
            <a:off x="6096001" y="0"/>
            <a:ext cx="6096000" cy="5547673"/>
          </a:xfrm>
          <a:prstGeom prst="rect">
            <a:avLst/>
          </a:prstGeom>
          <a:noFill/>
          <a:ln>
            <a:solidFill>
              <a:schemeClr val="tx1"/>
            </a:solidFill>
          </a:ln>
        </p:spPr>
        <p:txBody>
          <a:bodyPr wrap="square" rtlCol="0">
            <a:spAutoFit/>
          </a:bodyPr>
          <a:lstStyle/>
          <a:p>
            <a:pPr algn="ctr"/>
            <a:r>
              <a:rPr lang="en-GB" sz="2000" u="sng" dirty="0"/>
              <a:t>RS</a:t>
            </a:r>
          </a:p>
          <a:p>
            <a:pPr algn="ctr"/>
            <a:endParaRPr lang="en-GB" sz="1050" dirty="0"/>
          </a:p>
          <a:p>
            <a:r>
              <a:rPr lang="en-GB" dirty="0"/>
              <a:t>There are knowledge organisers on Google Classroom.  </a:t>
            </a:r>
          </a:p>
          <a:p>
            <a:r>
              <a:rPr lang="en-GB" dirty="0"/>
              <a:t>Useful websites: </a:t>
            </a:r>
            <a:r>
              <a:rPr lang="en-GB" u="sng" dirty="0">
                <a:hlinkClick r:id="rId2"/>
              </a:rPr>
              <a:t>https://classroom.thenational.academy/units/christian-beliefs-and-teachings-700f</a:t>
            </a:r>
            <a:r>
              <a:rPr lang="en-GB" dirty="0"/>
              <a:t> </a:t>
            </a:r>
          </a:p>
          <a:p>
            <a:r>
              <a:rPr lang="en-GB" u="sng" dirty="0">
                <a:hlinkClick r:id="rId3"/>
              </a:rPr>
              <a:t>https://classroom.thenational.academy/units/christian-practices-173f</a:t>
            </a:r>
            <a:r>
              <a:rPr lang="en-GB" dirty="0"/>
              <a:t> </a:t>
            </a:r>
          </a:p>
          <a:p>
            <a:r>
              <a:rPr lang="en-GB" u="sng" dirty="0">
                <a:hlinkClick r:id="rId4"/>
              </a:rPr>
              <a:t>https://www.bbc.co.uk/bitesize/topics/zbndy9q</a:t>
            </a:r>
            <a:r>
              <a:rPr lang="en-GB" dirty="0"/>
              <a:t> </a:t>
            </a:r>
          </a:p>
          <a:p>
            <a:r>
              <a:rPr lang="en-GB" u="sng" dirty="0">
                <a:hlinkClick r:id="rId5"/>
              </a:rPr>
              <a:t>https://www.bbc.co.uk/bitesize/topics/zrfj382</a:t>
            </a:r>
            <a:r>
              <a:rPr lang="en-GB" dirty="0"/>
              <a:t> </a:t>
            </a:r>
          </a:p>
          <a:p>
            <a:r>
              <a:rPr lang="en-GB" dirty="0"/>
              <a:t> </a:t>
            </a:r>
          </a:p>
          <a:p>
            <a:r>
              <a:rPr lang="en-GB" dirty="0"/>
              <a:t>It is also recommended that students purchase the RS revision guide. It is £5 on the </a:t>
            </a:r>
            <a:r>
              <a:rPr lang="en-GB" i="1" dirty="0"/>
              <a:t>My Child at School</a:t>
            </a:r>
            <a:r>
              <a:rPr lang="en-GB" dirty="0"/>
              <a:t> app. </a:t>
            </a:r>
          </a:p>
          <a:p>
            <a:r>
              <a:rPr lang="en-GB" dirty="0"/>
              <a:t>There are also resources on Google Classroom. </a:t>
            </a:r>
          </a:p>
          <a:p>
            <a:r>
              <a:rPr lang="en-GB" dirty="0"/>
              <a:t> </a:t>
            </a:r>
          </a:p>
          <a:p>
            <a:r>
              <a:rPr lang="en-GB" dirty="0"/>
              <a:t> </a:t>
            </a:r>
          </a:p>
          <a:p>
            <a:r>
              <a:rPr lang="en-GB" dirty="0"/>
              <a:t>Finally, I recommend students to look over and practice past Christian and Hindu papers. These can be found on the AQA website: </a:t>
            </a:r>
            <a:r>
              <a:rPr lang="en-GB" u="sng" dirty="0">
                <a:hlinkClick r:id="rId6"/>
              </a:rPr>
              <a:t>https://www.aqa.org.uk/subjects/religious-studies/gcse/religious-studies-a-8062/assessment-resources</a:t>
            </a:r>
            <a:r>
              <a:rPr lang="en-GB" dirty="0"/>
              <a:t>  </a:t>
            </a:r>
          </a:p>
        </p:txBody>
      </p:sp>
    </p:spTree>
    <p:extLst>
      <p:ext uri="{BB962C8B-B14F-4D97-AF65-F5344CB8AC3E}">
        <p14:creationId xmlns:p14="http://schemas.microsoft.com/office/powerpoint/2010/main" val="186078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7108BC-C354-4B5E-B9D5-C8CEA3DE861F}"/>
              </a:ext>
            </a:extLst>
          </p:cNvPr>
          <p:cNvPicPr>
            <a:picLocks noChangeAspect="1"/>
          </p:cNvPicPr>
          <p:nvPr/>
        </p:nvPicPr>
        <p:blipFill rotWithShape="1">
          <a:blip r:embed="rId2"/>
          <a:srcRect l="26999" t="25037" r="25251" b="14370"/>
          <a:stretch/>
        </p:blipFill>
        <p:spPr>
          <a:xfrm>
            <a:off x="1249680" y="0"/>
            <a:ext cx="9692640" cy="6918481"/>
          </a:xfrm>
          <a:prstGeom prst="rect">
            <a:avLst/>
          </a:prstGeom>
        </p:spPr>
      </p:pic>
    </p:spTree>
    <p:extLst>
      <p:ext uri="{BB962C8B-B14F-4D97-AF65-F5344CB8AC3E}">
        <p14:creationId xmlns:p14="http://schemas.microsoft.com/office/powerpoint/2010/main" val="1509026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1DDCA-14D4-4136-9FFA-27A2AFCAE583}"/>
              </a:ext>
            </a:extLst>
          </p:cNvPr>
          <p:cNvSpPr>
            <a:spLocks noGrp="1"/>
          </p:cNvSpPr>
          <p:nvPr>
            <p:ph type="body" sz="quarter" idx="14"/>
          </p:nvPr>
        </p:nvSpPr>
        <p:spPr>
          <a:xfrm>
            <a:off x="338832" y="1487553"/>
            <a:ext cx="8726749" cy="4481513"/>
          </a:xfrm>
        </p:spPr>
        <p:txBody>
          <a:bodyPr>
            <a:noAutofit/>
          </a:bodyPr>
          <a:lstStyle/>
          <a:p>
            <a:pPr>
              <a:lnSpc>
                <a:spcPct val="100000"/>
              </a:lnSpc>
            </a:pPr>
            <a:r>
              <a:rPr lang="en-GB" sz="2000" b="1" dirty="0"/>
              <a:t>Totton College</a:t>
            </a:r>
          </a:p>
          <a:p>
            <a:pPr>
              <a:lnSpc>
                <a:spcPct val="100000"/>
              </a:lnSpc>
            </a:pPr>
            <a:r>
              <a:rPr lang="en-GB" sz="2000" dirty="0"/>
              <a:t>Tuesday 6</a:t>
            </a:r>
            <a:r>
              <a:rPr lang="en-GB" sz="2000" baseline="30000" dirty="0"/>
              <a:t>th</a:t>
            </a:r>
            <a:r>
              <a:rPr lang="en-GB" sz="2000" dirty="0"/>
              <a:t> June 6:30pm – 8:30pm</a:t>
            </a:r>
          </a:p>
          <a:p>
            <a:pPr>
              <a:lnSpc>
                <a:spcPct val="100000"/>
              </a:lnSpc>
            </a:pPr>
            <a:endParaRPr lang="en-GB" sz="2000" dirty="0"/>
          </a:p>
          <a:p>
            <a:pPr>
              <a:lnSpc>
                <a:spcPct val="100000"/>
              </a:lnSpc>
            </a:pPr>
            <a:r>
              <a:rPr lang="en-GB" sz="2000" b="1" dirty="0"/>
              <a:t>City College</a:t>
            </a:r>
            <a:endParaRPr lang="en-GB" sz="2000" dirty="0"/>
          </a:p>
          <a:p>
            <a:pPr>
              <a:lnSpc>
                <a:spcPct val="100000"/>
              </a:lnSpc>
            </a:pPr>
            <a:r>
              <a:rPr lang="en-GB" sz="2000" dirty="0"/>
              <a:t>Saturday 17</a:t>
            </a:r>
            <a:r>
              <a:rPr lang="en-GB" sz="2000" baseline="30000" dirty="0"/>
              <a:t>th</a:t>
            </a:r>
            <a:r>
              <a:rPr lang="en-GB" sz="2000" dirty="0"/>
              <a:t> June 10am – 12pm</a:t>
            </a:r>
          </a:p>
          <a:p>
            <a:pPr>
              <a:lnSpc>
                <a:spcPct val="100000"/>
              </a:lnSpc>
            </a:pPr>
            <a:endParaRPr lang="en-GB" sz="2000" dirty="0"/>
          </a:p>
          <a:p>
            <a:pPr>
              <a:lnSpc>
                <a:spcPct val="100000"/>
              </a:lnSpc>
            </a:pPr>
            <a:r>
              <a:rPr lang="en-GB" sz="2000" b="1" dirty="0"/>
              <a:t>Richard Taunton Sixth Form</a:t>
            </a:r>
          </a:p>
          <a:p>
            <a:pPr>
              <a:lnSpc>
                <a:spcPct val="100000"/>
              </a:lnSpc>
            </a:pPr>
            <a:r>
              <a:rPr lang="en-GB" sz="2000" dirty="0"/>
              <a:t>Wednesday 28</a:t>
            </a:r>
            <a:r>
              <a:rPr lang="en-GB" sz="2000" baseline="30000" dirty="0"/>
              <a:t>th</a:t>
            </a:r>
            <a:r>
              <a:rPr lang="en-GB" sz="2000" dirty="0"/>
              <a:t> June 6pm – 8pm</a:t>
            </a:r>
          </a:p>
          <a:p>
            <a:pPr>
              <a:lnSpc>
                <a:spcPct val="100000"/>
              </a:lnSpc>
            </a:pPr>
            <a:endParaRPr lang="en-GB" sz="2000" dirty="0"/>
          </a:p>
        </p:txBody>
      </p:sp>
      <p:sp>
        <p:nvSpPr>
          <p:cNvPr id="3" name="Text Placeholder 2">
            <a:extLst>
              <a:ext uri="{FF2B5EF4-FFF2-40B4-BE49-F238E27FC236}">
                <a16:creationId xmlns:a16="http://schemas.microsoft.com/office/drawing/2014/main" id="{AF637657-507F-4EB8-B7D7-81A4FA4BF037}"/>
              </a:ext>
            </a:extLst>
          </p:cNvPr>
          <p:cNvSpPr>
            <a:spLocks noGrp="1"/>
          </p:cNvSpPr>
          <p:nvPr>
            <p:ph type="body" sz="quarter" idx="15"/>
          </p:nvPr>
        </p:nvSpPr>
        <p:spPr>
          <a:xfrm>
            <a:off x="0" y="110174"/>
            <a:ext cx="12192000" cy="941387"/>
          </a:xfrm>
        </p:spPr>
        <p:txBody>
          <a:bodyPr>
            <a:normAutofit/>
          </a:bodyPr>
          <a:lstStyle/>
          <a:p>
            <a:pPr algn="ctr"/>
            <a:r>
              <a:rPr lang="en-GB" sz="4000" dirty="0"/>
              <a:t>College Open Events</a:t>
            </a:r>
          </a:p>
        </p:txBody>
      </p:sp>
      <p:sp>
        <p:nvSpPr>
          <p:cNvPr id="4" name="Rectangle 3">
            <a:extLst>
              <a:ext uri="{FF2B5EF4-FFF2-40B4-BE49-F238E27FC236}">
                <a16:creationId xmlns:a16="http://schemas.microsoft.com/office/drawing/2014/main" id="{B34F3F9E-C8CB-4B00-9C68-CF4425C3EA9D}"/>
              </a:ext>
            </a:extLst>
          </p:cNvPr>
          <p:cNvSpPr/>
          <p:nvPr/>
        </p:nvSpPr>
        <p:spPr>
          <a:xfrm>
            <a:off x="5344160" y="1365633"/>
            <a:ext cx="6959600" cy="2814617"/>
          </a:xfrm>
          <a:prstGeom prst="rect">
            <a:avLst/>
          </a:prstGeom>
        </p:spPr>
        <p:txBody>
          <a:bodyPr wrap="square">
            <a:spAutoFit/>
          </a:bodyPr>
          <a:lstStyle/>
          <a:p>
            <a:pPr>
              <a:lnSpc>
                <a:spcPct val="150000"/>
              </a:lnSpc>
            </a:pPr>
            <a:r>
              <a:rPr lang="en-GB" sz="2000" b="1" dirty="0"/>
              <a:t>Barton Peveril</a:t>
            </a:r>
            <a:endParaRPr lang="en-GB" sz="2000" dirty="0"/>
          </a:p>
          <a:p>
            <a:pPr>
              <a:lnSpc>
                <a:spcPct val="150000"/>
              </a:lnSpc>
            </a:pPr>
            <a:r>
              <a:rPr lang="en-GB" sz="2000" dirty="0"/>
              <a:t>Tuesday 4</a:t>
            </a:r>
            <a:r>
              <a:rPr lang="en-GB" sz="2000" baseline="30000" dirty="0"/>
              <a:t>th</a:t>
            </a:r>
            <a:r>
              <a:rPr lang="en-GB" sz="2000" dirty="0"/>
              <a:t> July 4:30pm – 9pm (bookable on their website)</a:t>
            </a:r>
          </a:p>
          <a:p>
            <a:pPr>
              <a:lnSpc>
                <a:spcPct val="150000"/>
              </a:lnSpc>
            </a:pPr>
            <a:endParaRPr lang="en-GB" sz="2000" dirty="0"/>
          </a:p>
          <a:p>
            <a:pPr>
              <a:lnSpc>
                <a:spcPct val="150000"/>
              </a:lnSpc>
            </a:pPr>
            <a:r>
              <a:rPr lang="en-GB" sz="2000" b="1" dirty="0"/>
              <a:t>Peter Symonds</a:t>
            </a:r>
            <a:endParaRPr lang="en-GB" sz="2000" dirty="0"/>
          </a:p>
          <a:p>
            <a:pPr>
              <a:lnSpc>
                <a:spcPct val="150000"/>
              </a:lnSpc>
            </a:pPr>
            <a:r>
              <a:rPr lang="en-GB" sz="2000" dirty="0"/>
              <a:t>Wednesday 5</a:t>
            </a:r>
            <a:r>
              <a:rPr lang="en-GB" sz="2000" baseline="30000" dirty="0"/>
              <a:t>th</a:t>
            </a:r>
            <a:r>
              <a:rPr lang="en-GB" sz="2000" dirty="0"/>
              <a:t> July 5:30pm – 8:30pm</a:t>
            </a:r>
          </a:p>
          <a:p>
            <a:pPr>
              <a:lnSpc>
                <a:spcPct val="150000"/>
              </a:lnSpc>
            </a:pPr>
            <a:r>
              <a:rPr lang="en-GB" sz="2000" dirty="0"/>
              <a:t>Thursday 6</a:t>
            </a:r>
            <a:r>
              <a:rPr lang="en-GB" sz="2000" baseline="30000" dirty="0"/>
              <a:t>th</a:t>
            </a:r>
            <a:r>
              <a:rPr lang="en-GB" sz="2000" dirty="0"/>
              <a:t> July 5:30pm – 8:30pm (bookable on their website)</a:t>
            </a:r>
          </a:p>
        </p:txBody>
      </p:sp>
    </p:spTree>
    <p:extLst>
      <p:ext uri="{BB962C8B-B14F-4D97-AF65-F5344CB8AC3E}">
        <p14:creationId xmlns:p14="http://schemas.microsoft.com/office/powerpoint/2010/main" val="3408954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139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32168A-01CC-49DD-BF46-EA0480B81373}"/>
              </a:ext>
            </a:extLst>
          </p:cNvPr>
          <p:cNvPicPr>
            <a:picLocks noChangeAspect="1"/>
          </p:cNvPicPr>
          <p:nvPr/>
        </p:nvPicPr>
        <p:blipFill rotWithShape="1">
          <a:blip r:embed="rId2"/>
          <a:srcRect l="51209" t="21234" r="25495" b="19377"/>
          <a:stretch/>
        </p:blipFill>
        <p:spPr>
          <a:xfrm rot="5400000">
            <a:off x="2555524" y="-1490203"/>
            <a:ext cx="6867888" cy="9848295"/>
          </a:xfrm>
          <a:prstGeom prst="rect">
            <a:avLst/>
          </a:prstGeom>
        </p:spPr>
      </p:pic>
      <p:sp>
        <p:nvSpPr>
          <p:cNvPr id="3" name="TextBox 2">
            <a:extLst>
              <a:ext uri="{FF2B5EF4-FFF2-40B4-BE49-F238E27FC236}">
                <a16:creationId xmlns:a16="http://schemas.microsoft.com/office/drawing/2014/main" id="{BCED890C-2815-45B5-B9A1-F00338CF175B}"/>
              </a:ext>
            </a:extLst>
          </p:cNvPr>
          <p:cNvSpPr txBox="1"/>
          <p:nvPr/>
        </p:nvSpPr>
        <p:spPr>
          <a:xfrm rot="5400000">
            <a:off x="8320882" y="3105835"/>
            <a:ext cx="6858000" cy="646331"/>
          </a:xfrm>
          <a:prstGeom prst="rect">
            <a:avLst/>
          </a:prstGeom>
          <a:noFill/>
        </p:spPr>
        <p:txBody>
          <a:bodyPr wrap="square" rtlCol="0">
            <a:spAutoFit/>
          </a:bodyPr>
          <a:lstStyle/>
          <a:p>
            <a:pPr algn="ctr"/>
            <a:r>
              <a:rPr lang="en-GB" sz="3600" dirty="0"/>
              <a:t>Year 10 Mock Exams</a:t>
            </a:r>
          </a:p>
        </p:txBody>
      </p:sp>
    </p:spTree>
    <p:extLst>
      <p:ext uri="{BB962C8B-B14F-4D97-AF65-F5344CB8AC3E}">
        <p14:creationId xmlns:p14="http://schemas.microsoft.com/office/powerpoint/2010/main" val="409031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96" y="353642"/>
            <a:ext cx="8229600" cy="922114"/>
          </a:xfrm>
          <a:ln>
            <a:solidFill>
              <a:schemeClr val="tx1"/>
            </a:solidFill>
          </a:ln>
        </p:spPr>
        <p:txBody>
          <a:bodyPr/>
          <a:lstStyle/>
          <a:p>
            <a:r>
              <a:rPr lang="en-GB" b="1" dirty="0">
                <a:solidFill>
                  <a:srgbClr val="002060"/>
                </a:solidFill>
              </a:rPr>
              <a:t>How Does Memory Work? </a:t>
            </a:r>
          </a:p>
        </p:txBody>
      </p:sp>
      <p:sp>
        <p:nvSpPr>
          <p:cNvPr id="6" name="Rectangle 5"/>
          <p:cNvSpPr/>
          <p:nvPr/>
        </p:nvSpPr>
        <p:spPr>
          <a:xfrm>
            <a:off x="1847528" y="1916832"/>
            <a:ext cx="1800200" cy="720080"/>
          </a:xfrm>
          <a:prstGeom prst="rect">
            <a:avLst/>
          </a:prstGeom>
          <a:solidFill>
            <a:srgbClr val="00B050">
              <a:alpha val="5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black"/>
                </a:solidFill>
                <a:latin typeface="Calibri"/>
              </a:rPr>
              <a:t>Information</a:t>
            </a:r>
          </a:p>
        </p:txBody>
      </p:sp>
      <p:sp>
        <p:nvSpPr>
          <p:cNvPr id="7" name="Rectangle 6"/>
          <p:cNvSpPr/>
          <p:nvPr/>
        </p:nvSpPr>
        <p:spPr>
          <a:xfrm>
            <a:off x="1847528" y="4005064"/>
            <a:ext cx="1800200" cy="720080"/>
          </a:xfrm>
          <a:prstGeom prst="rect">
            <a:avLst/>
          </a:prstGeom>
          <a:solidFill>
            <a:srgbClr val="00B0F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Calibri"/>
              </a:rPr>
              <a:t>Sensory Register</a:t>
            </a:r>
          </a:p>
        </p:txBody>
      </p:sp>
      <p:sp>
        <p:nvSpPr>
          <p:cNvPr id="8" name="Rectangle 7"/>
          <p:cNvSpPr/>
          <p:nvPr/>
        </p:nvSpPr>
        <p:spPr>
          <a:xfrm>
            <a:off x="4223792" y="4005064"/>
            <a:ext cx="1800200" cy="720080"/>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Calibri"/>
              </a:rPr>
              <a:t>Short Term Memory</a:t>
            </a:r>
          </a:p>
        </p:txBody>
      </p:sp>
      <p:sp>
        <p:nvSpPr>
          <p:cNvPr id="9" name="Rectangle 8"/>
          <p:cNvSpPr/>
          <p:nvPr/>
        </p:nvSpPr>
        <p:spPr>
          <a:xfrm>
            <a:off x="6384032" y="4005064"/>
            <a:ext cx="1800200" cy="720080"/>
          </a:xfrm>
          <a:prstGeom prst="rect">
            <a:avLst/>
          </a:prstGeom>
          <a:solidFill>
            <a:srgbClr val="7030A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Calibri"/>
              </a:rPr>
              <a:t>Medium Term Memory</a:t>
            </a:r>
          </a:p>
        </p:txBody>
      </p:sp>
      <p:sp>
        <p:nvSpPr>
          <p:cNvPr id="10" name="Rectangle 9"/>
          <p:cNvSpPr/>
          <p:nvPr/>
        </p:nvSpPr>
        <p:spPr>
          <a:xfrm>
            <a:off x="8472264" y="4005064"/>
            <a:ext cx="1800200" cy="720080"/>
          </a:xfrm>
          <a:prstGeom prst="rect">
            <a:avLst/>
          </a:prstGeom>
          <a:solidFill>
            <a:schemeClr val="accent1">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Calibri"/>
              </a:rPr>
              <a:t>Long Term Memory</a:t>
            </a:r>
          </a:p>
        </p:txBody>
      </p:sp>
      <p:sp>
        <p:nvSpPr>
          <p:cNvPr id="11" name="Rectangle 10"/>
          <p:cNvSpPr/>
          <p:nvPr/>
        </p:nvSpPr>
        <p:spPr>
          <a:xfrm>
            <a:off x="5231904" y="1916832"/>
            <a:ext cx="1800200" cy="720080"/>
          </a:xfrm>
          <a:prstGeom prst="rect">
            <a:avLst/>
          </a:prstGeom>
          <a:solidFill>
            <a:srgbClr val="FFC00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black"/>
                </a:solidFill>
                <a:latin typeface="Calibri"/>
              </a:rPr>
              <a:t>Decay</a:t>
            </a:r>
          </a:p>
        </p:txBody>
      </p:sp>
      <p:sp>
        <p:nvSpPr>
          <p:cNvPr id="12" name="Rectangle 11"/>
          <p:cNvSpPr/>
          <p:nvPr/>
        </p:nvSpPr>
        <p:spPr>
          <a:xfrm>
            <a:off x="8040216" y="1916832"/>
            <a:ext cx="1800200" cy="720080"/>
          </a:xfrm>
          <a:prstGeom prst="rect">
            <a:avLst/>
          </a:prstGeom>
          <a:solidFill>
            <a:srgbClr val="92D050">
              <a:alpha val="5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black"/>
                </a:solidFill>
                <a:latin typeface="Calibri"/>
              </a:rPr>
              <a:t>Recall</a:t>
            </a:r>
          </a:p>
        </p:txBody>
      </p:sp>
      <p:cxnSp>
        <p:nvCxnSpPr>
          <p:cNvPr id="14" name="Straight Arrow Connector 13"/>
          <p:cNvCxnSpPr/>
          <p:nvPr/>
        </p:nvCxnSpPr>
        <p:spPr>
          <a:xfrm>
            <a:off x="2639616" y="2708920"/>
            <a:ext cx="0" cy="1224136"/>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75720" y="4437112"/>
            <a:ext cx="720080" cy="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159896" y="2708920"/>
            <a:ext cx="720080" cy="1152128"/>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312024" y="2708920"/>
            <a:ext cx="576064" cy="1224136"/>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048328" y="2564904"/>
            <a:ext cx="0" cy="1368152"/>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51984" y="4437112"/>
            <a:ext cx="720080" cy="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112224" y="4437112"/>
            <a:ext cx="648072" cy="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47528" y="4797152"/>
            <a:ext cx="2016224" cy="1200329"/>
          </a:xfrm>
          <a:prstGeom prst="rect">
            <a:avLst/>
          </a:prstGeom>
          <a:noFill/>
        </p:spPr>
        <p:txBody>
          <a:bodyPr wrap="square" rtlCol="0">
            <a:spAutoFit/>
          </a:bodyPr>
          <a:lstStyle/>
          <a:p>
            <a:r>
              <a:rPr lang="en-GB" i="1" dirty="0">
                <a:solidFill>
                  <a:prstClr val="black"/>
                </a:solidFill>
                <a:latin typeface="Calibri"/>
              </a:rPr>
              <a:t>Filtered:</a:t>
            </a:r>
            <a:r>
              <a:rPr lang="en-GB" dirty="0">
                <a:solidFill>
                  <a:prstClr val="black"/>
                </a:solidFill>
                <a:latin typeface="Calibri"/>
              </a:rPr>
              <a:t> some information goes to Short Term Memory . </a:t>
            </a:r>
          </a:p>
        </p:txBody>
      </p:sp>
      <p:sp>
        <p:nvSpPr>
          <p:cNvPr id="37" name="TextBox 36"/>
          <p:cNvSpPr txBox="1"/>
          <p:nvPr/>
        </p:nvSpPr>
        <p:spPr>
          <a:xfrm>
            <a:off x="4223792" y="4826676"/>
            <a:ext cx="1872208" cy="2031325"/>
          </a:xfrm>
          <a:prstGeom prst="rect">
            <a:avLst/>
          </a:prstGeom>
          <a:noFill/>
        </p:spPr>
        <p:txBody>
          <a:bodyPr wrap="square" rtlCol="0">
            <a:spAutoFit/>
          </a:bodyPr>
          <a:lstStyle/>
          <a:p>
            <a:r>
              <a:rPr lang="en-GB" i="1" dirty="0">
                <a:solidFill>
                  <a:prstClr val="black"/>
                </a:solidFill>
                <a:latin typeface="Calibri"/>
              </a:rPr>
              <a:t>30 seconds</a:t>
            </a:r>
            <a:r>
              <a:rPr lang="en-GB" dirty="0">
                <a:solidFill>
                  <a:prstClr val="black"/>
                </a:solidFill>
                <a:latin typeface="Calibri"/>
              </a:rPr>
              <a:t>: lost to decay / interference or refreshed and reinforced through attention and repetition.</a:t>
            </a:r>
          </a:p>
        </p:txBody>
      </p:sp>
      <p:sp>
        <p:nvSpPr>
          <p:cNvPr id="38" name="TextBox 37"/>
          <p:cNvSpPr txBox="1"/>
          <p:nvPr/>
        </p:nvSpPr>
        <p:spPr>
          <a:xfrm>
            <a:off x="6384032" y="4797152"/>
            <a:ext cx="1512168" cy="369332"/>
          </a:xfrm>
          <a:prstGeom prst="rect">
            <a:avLst/>
          </a:prstGeom>
          <a:noFill/>
        </p:spPr>
        <p:txBody>
          <a:bodyPr wrap="square" rtlCol="0">
            <a:spAutoFit/>
          </a:bodyPr>
          <a:lstStyle/>
          <a:p>
            <a:r>
              <a:rPr lang="en-GB" i="1" dirty="0">
                <a:solidFill>
                  <a:prstClr val="black"/>
                </a:solidFill>
                <a:latin typeface="Calibri"/>
              </a:rPr>
              <a:t>1 week </a:t>
            </a:r>
          </a:p>
        </p:txBody>
      </p:sp>
      <p:sp>
        <p:nvSpPr>
          <p:cNvPr id="39" name="TextBox 38"/>
          <p:cNvSpPr txBox="1"/>
          <p:nvPr/>
        </p:nvSpPr>
        <p:spPr>
          <a:xfrm>
            <a:off x="8472264" y="4797152"/>
            <a:ext cx="2016224" cy="369332"/>
          </a:xfrm>
          <a:prstGeom prst="rect">
            <a:avLst/>
          </a:prstGeom>
          <a:noFill/>
        </p:spPr>
        <p:txBody>
          <a:bodyPr wrap="square" rtlCol="0">
            <a:spAutoFit/>
          </a:bodyPr>
          <a:lstStyle/>
          <a:p>
            <a:r>
              <a:rPr lang="en-GB" i="1" dirty="0">
                <a:solidFill>
                  <a:prstClr val="black"/>
                </a:solidFill>
                <a:latin typeface="Calibri"/>
              </a:rPr>
              <a:t>Indefinite</a:t>
            </a:r>
          </a:p>
        </p:txBody>
      </p:sp>
      <p:sp>
        <p:nvSpPr>
          <p:cNvPr id="40" name="TextBox 39"/>
          <p:cNvSpPr txBox="1"/>
          <p:nvPr/>
        </p:nvSpPr>
        <p:spPr>
          <a:xfrm>
            <a:off x="7752184" y="3573016"/>
            <a:ext cx="1152128" cy="369332"/>
          </a:xfrm>
          <a:prstGeom prst="rect">
            <a:avLst/>
          </a:prstGeom>
          <a:noFill/>
        </p:spPr>
        <p:txBody>
          <a:bodyPr wrap="square" rtlCol="0">
            <a:spAutoFit/>
          </a:bodyPr>
          <a:lstStyle/>
          <a:p>
            <a:r>
              <a:rPr lang="en-GB" dirty="0">
                <a:solidFill>
                  <a:prstClr val="black"/>
                </a:solidFill>
                <a:latin typeface="Calibri"/>
              </a:rPr>
              <a:t>Encoded</a:t>
            </a:r>
          </a:p>
        </p:txBody>
      </p:sp>
    </p:spTree>
    <p:custDataLst>
      <p:tags r:id="rId1"/>
    </p:custDataLst>
    <p:extLst>
      <p:ext uri="{BB962C8B-B14F-4D97-AF65-F5344CB8AC3E}">
        <p14:creationId xmlns:p14="http://schemas.microsoft.com/office/powerpoint/2010/main" val="1402340090"/>
      </p:ext>
    </p:extLst>
  </p:cSld>
  <p:clrMapOvr>
    <a:masterClrMapping/>
  </p:clrMapOvr>
  <mc:AlternateContent xmlns:mc="http://schemas.openxmlformats.org/markup-compatibility/2006" xmlns:p14="http://schemas.microsoft.com/office/powerpoint/2010/main">
    <mc:Choice Requires="p14">
      <p:transition spd="slow" p14:dur="2000" advTm="225592"/>
    </mc:Choice>
    <mc:Fallback xmlns="">
      <p:transition spd="slow" advTm="2255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style.rotation</p:attrName>
                                        </p:attrNameLst>
                                      </p:cBhvr>
                                      <p:tavLst>
                                        <p:tav tm="0">
                                          <p:val>
                                            <p:fltVal val="720"/>
                                          </p:val>
                                        </p:tav>
                                        <p:tav tm="100000">
                                          <p:val>
                                            <p:fltVal val="0"/>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000"/>
                                        <p:tgtEl>
                                          <p:spTgt spid="36"/>
                                        </p:tgtEl>
                                      </p:cBhvr>
                                    </p:animEffect>
                                    <p:anim calcmode="lin" valueType="num">
                                      <p:cBhvr>
                                        <p:cTn id="32" dur="2000" fill="hold"/>
                                        <p:tgtEl>
                                          <p:spTgt spid="36"/>
                                        </p:tgtEl>
                                        <p:attrNameLst>
                                          <p:attrName>style.rotation</p:attrName>
                                        </p:attrNameLst>
                                      </p:cBhvr>
                                      <p:tavLst>
                                        <p:tav tm="0">
                                          <p:val>
                                            <p:fltVal val="720"/>
                                          </p:val>
                                        </p:tav>
                                        <p:tav tm="100000">
                                          <p:val>
                                            <p:fltVal val="0"/>
                                          </p:val>
                                        </p:tav>
                                      </p:tavLst>
                                    </p:anim>
                                    <p:anim calcmode="lin" valueType="num">
                                      <p:cBhvr>
                                        <p:cTn id="33" dur="2000" fill="hold"/>
                                        <p:tgtEl>
                                          <p:spTgt spid="36"/>
                                        </p:tgtEl>
                                        <p:attrNameLst>
                                          <p:attrName>ppt_h</p:attrName>
                                        </p:attrNameLst>
                                      </p:cBhvr>
                                      <p:tavLst>
                                        <p:tav tm="0">
                                          <p:val>
                                            <p:fltVal val="0"/>
                                          </p:val>
                                        </p:tav>
                                        <p:tav tm="100000">
                                          <p:val>
                                            <p:strVal val="#ppt_h"/>
                                          </p:val>
                                        </p:tav>
                                      </p:tavLst>
                                    </p:anim>
                                    <p:anim calcmode="lin" valueType="num">
                                      <p:cBhvr>
                                        <p:cTn id="34"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style.rotation</p:attrName>
                                        </p:attrNameLst>
                                      </p:cBhvr>
                                      <p:tavLst>
                                        <p:tav tm="0">
                                          <p:val>
                                            <p:fltVal val="720"/>
                                          </p:val>
                                        </p:tav>
                                        <p:tav tm="100000">
                                          <p:val>
                                            <p:fltVal val="0"/>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anim calcmode="lin" valueType="num">
                                      <p:cBhvr>
                                        <p:cTn id="48" dur="2000" fill="hold"/>
                                        <p:tgtEl>
                                          <p:spTgt spid="37"/>
                                        </p:tgtEl>
                                        <p:attrNameLst>
                                          <p:attrName>style.rotation</p:attrName>
                                        </p:attrNameLst>
                                      </p:cBhvr>
                                      <p:tavLst>
                                        <p:tav tm="0">
                                          <p:val>
                                            <p:fltVal val="720"/>
                                          </p:val>
                                        </p:tav>
                                        <p:tav tm="100000">
                                          <p:val>
                                            <p:fltVal val="0"/>
                                          </p:val>
                                        </p:tav>
                                      </p:tavLst>
                                    </p:anim>
                                    <p:anim calcmode="lin" valueType="num">
                                      <p:cBhvr>
                                        <p:cTn id="49" dur="2000" fill="hold"/>
                                        <p:tgtEl>
                                          <p:spTgt spid="37"/>
                                        </p:tgtEl>
                                        <p:attrNameLst>
                                          <p:attrName>ppt_h</p:attrName>
                                        </p:attrNameLst>
                                      </p:cBhvr>
                                      <p:tavLst>
                                        <p:tav tm="0">
                                          <p:val>
                                            <p:fltVal val="0"/>
                                          </p:val>
                                        </p:tav>
                                        <p:tav tm="100000">
                                          <p:val>
                                            <p:strVal val="#ppt_h"/>
                                          </p:val>
                                        </p:tav>
                                      </p:tavLst>
                                    </p:anim>
                                    <p:anim calcmode="lin" valueType="num">
                                      <p:cBhvr>
                                        <p:cTn id="50" dur="2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style.rotation</p:attrName>
                                        </p:attrNameLst>
                                      </p:cBhvr>
                                      <p:tavLst>
                                        <p:tav tm="0">
                                          <p:val>
                                            <p:fltVal val="720"/>
                                          </p:val>
                                        </p:tav>
                                        <p:tav tm="100000">
                                          <p:val>
                                            <p:fltVal val="0"/>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style.rotation</p:attrName>
                                        </p:attrNameLst>
                                      </p:cBhvr>
                                      <p:tavLst>
                                        <p:tav tm="0">
                                          <p:val>
                                            <p:fltVal val="720"/>
                                          </p:val>
                                        </p:tav>
                                        <p:tav tm="100000">
                                          <p:val>
                                            <p:fltVal val="0"/>
                                          </p:val>
                                        </p:tav>
                                      </p:tavLst>
                                    </p:anim>
                                    <p:anim calcmode="lin" valueType="num">
                                      <p:cBhvr>
                                        <p:cTn id="73" dur="1000" fill="hold"/>
                                        <p:tgtEl>
                                          <p:spTgt spid="9"/>
                                        </p:tgtEl>
                                        <p:attrNameLst>
                                          <p:attrName>ppt_h</p:attrName>
                                        </p:attrNameLst>
                                      </p:cBhvr>
                                      <p:tavLst>
                                        <p:tav tm="0">
                                          <p:val>
                                            <p:fltVal val="0"/>
                                          </p:val>
                                        </p:tav>
                                        <p:tav tm="100000">
                                          <p:val>
                                            <p:strVal val="#ppt_h"/>
                                          </p:val>
                                        </p:tav>
                                      </p:tavLst>
                                    </p:anim>
                                    <p:anim calcmode="lin" valueType="num">
                                      <p:cBhvr>
                                        <p:cTn id="74"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75" fill="hold">
                      <p:stCondLst>
                        <p:cond delay="indefinite"/>
                      </p:stCondLst>
                      <p:childTnLst>
                        <p:par>
                          <p:cTn id="76" fill="hold">
                            <p:stCondLst>
                              <p:cond delay="0"/>
                            </p:stCondLst>
                            <p:childTnLst>
                              <p:par>
                                <p:cTn id="77" presetID="35"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2000"/>
                                        <p:tgtEl>
                                          <p:spTgt spid="38"/>
                                        </p:tgtEl>
                                      </p:cBhvr>
                                    </p:animEffect>
                                    <p:anim calcmode="lin" valueType="num">
                                      <p:cBhvr>
                                        <p:cTn id="80" dur="2000" fill="hold"/>
                                        <p:tgtEl>
                                          <p:spTgt spid="38"/>
                                        </p:tgtEl>
                                        <p:attrNameLst>
                                          <p:attrName>style.rotation</p:attrName>
                                        </p:attrNameLst>
                                      </p:cBhvr>
                                      <p:tavLst>
                                        <p:tav tm="0">
                                          <p:val>
                                            <p:fltVal val="720"/>
                                          </p:val>
                                        </p:tav>
                                        <p:tav tm="100000">
                                          <p:val>
                                            <p:fltVal val="0"/>
                                          </p:val>
                                        </p:tav>
                                      </p:tavLst>
                                    </p:anim>
                                    <p:anim calcmode="lin" valueType="num">
                                      <p:cBhvr>
                                        <p:cTn id="81" dur="2000" fill="hold"/>
                                        <p:tgtEl>
                                          <p:spTgt spid="38"/>
                                        </p:tgtEl>
                                        <p:attrNameLst>
                                          <p:attrName>ppt_h</p:attrName>
                                        </p:attrNameLst>
                                      </p:cBhvr>
                                      <p:tavLst>
                                        <p:tav tm="0">
                                          <p:val>
                                            <p:fltVal val="0"/>
                                          </p:val>
                                        </p:tav>
                                        <p:tav tm="100000">
                                          <p:val>
                                            <p:strVal val="#ppt_h"/>
                                          </p:val>
                                        </p:tav>
                                      </p:tavLst>
                                    </p:anim>
                                    <p:anim calcmode="lin" valueType="num">
                                      <p:cBhvr>
                                        <p:cTn id="82" dur="2000" fill="hold"/>
                                        <p:tgtEl>
                                          <p:spTgt spid="38"/>
                                        </p:tgtEl>
                                        <p:attrNameLst>
                                          <p:attrName>ppt_w</p:attrName>
                                        </p:attrNameLst>
                                      </p:cBhvr>
                                      <p:tavLst>
                                        <p:tav tm="0">
                                          <p:val>
                                            <p:fltVal val="0"/>
                                          </p:val>
                                        </p:tav>
                                        <p:tav tm="100000">
                                          <p:val>
                                            <p:strVal val="#ppt_w"/>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35"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000"/>
                                        <p:tgtEl>
                                          <p:spTgt spid="40"/>
                                        </p:tgtEl>
                                      </p:cBhvr>
                                    </p:animEffect>
                                    <p:anim calcmode="lin" valueType="num">
                                      <p:cBhvr>
                                        <p:cTn id="96" dur="2000" fill="hold"/>
                                        <p:tgtEl>
                                          <p:spTgt spid="40"/>
                                        </p:tgtEl>
                                        <p:attrNameLst>
                                          <p:attrName>style.rotation</p:attrName>
                                        </p:attrNameLst>
                                      </p:cBhvr>
                                      <p:tavLst>
                                        <p:tav tm="0">
                                          <p:val>
                                            <p:fltVal val="720"/>
                                          </p:val>
                                        </p:tav>
                                        <p:tav tm="100000">
                                          <p:val>
                                            <p:fltVal val="0"/>
                                          </p:val>
                                        </p:tav>
                                      </p:tavLst>
                                    </p:anim>
                                    <p:anim calcmode="lin" valueType="num">
                                      <p:cBhvr>
                                        <p:cTn id="97" dur="2000" fill="hold"/>
                                        <p:tgtEl>
                                          <p:spTgt spid="40"/>
                                        </p:tgtEl>
                                        <p:attrNameLst>
                                          <p:attrName>ppt_h</p:attrName>
                                        </p:attrNameLst>
                                      </p:cBhvr>
                                      <p:tavLst>
                                        <p:tav tm="0">
                                          <p:val>
                                            <p:fltVal val="0"/>
                                          </p:val>
                                        </p:tav>
                                        <p:tav tm="100000">
                                          <p:val>
                                            <p:strVal val="#ppt_h"/>
                                          </p:val>
                                        </p:tav>
                                      </p:tavLst>
                                    </p:anim>
                                    <p:anim calcmode="lin" valueType="num">
                                      <p:cBhvr>
                                        <p:cTn id="98" dur="2000" fill="hold"/>
                                        <p:tgtEl>
                                          <p:spTgt spid="40"/>
                                        </p:tgtEl>
                                        <p:attrNameLst>
                                          <p:attrName>ppt_w</p:attrName>
                                        </p:attrNameLst>
                                      </p:cBhvr>
                                      <p:tavLst>
                                        <p:tav tm="0">
                                          <p:val>
                                            <p:fltVal val="0"/>
                                          </p:val>
                                        </p:tav>
                                        <p:tav tm="100000">
                                          <p:val>
                                            <p:strVal val="#ppt_w"/>
                                          </p:val>
                                        </p:tav>
                                      </p:tavLst>
                                    </p:anim>
                                  </p:childTnLst>
                                </p:cTn>
                              </p:par>
                            </p:childTnLst>
                          </p:cTn>
                        </p:par>
                      </p:childTnLst>
                    </p:cTn>
                  </p:par>
                  <p:par>
                    <p:cTn id="99" fill="hold">
                      <p:stCondLst>
                        <p:cond delay="indefinite"/>
                      </p:stCondLst>
                      <p:childTnLst>
                        <p:par>
                          <p:cTn id="100" fill="hold">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style.rotation</p:attrName>
                                        </p:attrNameLst>
                                      </p:cBhvr>
                                      <p:tavLst>
                                        <p:tav tm="0">
                                          <p:val>
                                            <p:fltVal val="720"/>
                                          </p:val>
                                        </p:tav>
                                        <p:tav tm="100000">
                                          <p:val>
                                            <p:fltVal val="0"/>
                                          </p:val>
                                        </p:tav>
                                      </p:tavLst>
                                    </p:anim>
                                    <p:anim calcmode="lin" valueType="num">
                                      <p:cBhvr>
                                        <p:cTn id="105" dur="1000" fill="hold"/>
                                        <p:tgtEl>
                                          <p:spTgt spid="10"/>
                                        </p:tgtEl>
                                        <p:attrNameLst>
                                          <p:attrName>ppt_h</p:attrName>
                                        </p:attrNameLst>
                                      </p:cBhvr>
                                      <p:tavLst>
                                        <p:tav tm="0">
                                          <p:val>
                                            <p:fltVal val="0"/>
                                          </p:val>
                                        </p:tav>
                                        <p:tav tm="100000">
                                          <p:val>
                                            <p:strVal val="#ppt_h"/>
                                          </p:val>
                                        </p:tav>
                                      </p:tavLst>
                                    </p:anim>
                                    <p:anim calcmode="lin" valueType="num">
                                      <p:cBhvr>
                                        <p:cTn id="106" dur="1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07" fill="hold">
                      <p:stCondLst>
                        <p:cond delay="indefinite"/>
                      </p:stCondLst>
                      <p:childTnLst>
                        <p:par>
                          <p:cTn id="108" fill="hold">
                            <p:stCondLst>
                              <p:cond delay="0"/>
                            </p:stCondLst>
                            <p:childTnLst>
                              <p:par>
                                <p:cTn id="109" presetID="35" presetClass="entr" presetSubtype="0"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2000"/>
                                        <p:tgtEl>
                                          <p:spTgt spid="39"/>
                                        </p:tgtEl>
                                      </p:cBhvr>
                                    </p:animEffect>
                                    <p:anim calcmode="lin" valueType="num">
                                      <p:cBhvr>
                                        <p:cTn id="112" dur="2000" fill="hold"/>
                                        <p:tgtEl>
                                          <p:spTgt spid="39"/>
                                        </p:tgtEl>
                                        <p:attrNameLst>
                                          <p:attrName>style.rotation</p:attrName>
                                        </p:attrNameLst>
                                      </p:cBhvr>
                                      <p:tavLst>
                                        <p:tav tm="0">
                                          <p:val>
                                            <p:fltVal val="720"/>
                                          </p:val>
                                        </p:tav>
                                        <p:tav tm="100000">
                                          <p:val>
                                            <p:fltVal val="0"/>
                                          </p:val>
                                        </p:tav>
                                      </p:tavLst>
                                    </p:anim>
                                    <p:anim calcmode="lin" valueType="num">
                                      <p:cBhvr>
                                        <p:cTn id="113" dur="2000" fill="hold"/>
                                        <p:tgtEl>
                                          <p:spTgt spid="39"/>
                                        </p:tgtEl>
                                        <p:attrNameLst>
                                          <p:attrName>ppt_h</p:attrName>
                                        </p:attrNameLst>
                                      </p:cBhvr>
                                      <p:tavLst>
                                        <p:tav tm="0">
                                          <p:val>
                                            <p:fltVal val="0"/>
                                          </p:val>
                                        </p:tav>
                                        <p:tav tm="100000">
                                          <p:val>
                                            <p:strVal val="#ppt_h"/>
                                          </p:val>
                                        </p:tav>
                                      </p:tavLst>
                                    </p:anim>
                                    <p:anim calcmode="lin" valueType="num">
                                      <p:cBhvr>
                                        <p:cTn id="114" dur="2000" fill="hold"/>
                                        <p:tgtEl>
                                          <p:spTgt spid="39"/>
                                        </p:tgtEl>
                                        <p:attrNameLst>
                                          <p:attrName>ppt_w</p:attrName>
                                        </p:attrNameLst>
                                      </p:cBhvr>
                                      <p:tavLst>
                                        <p:tav tm="0">
                                          <p:val>
                                            <p:fltVal val="0"/>
                                          </p:val>
                                        </p:tav>
                                        <p:tav tm="100000">
                                          <p:val>
                                            <p:strVal val="#ppt_w"/>
                                          </p:val>
                                        </p:tav>
                                      </p:tavLst>
                                    </p:anim>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35" presetClass="entr" presetSubtype="0" fill="hold" grpId="0" nodeType="click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fade">
                                      <p:cBhvr>
                                        <p:cTn id="123" dur="1000"/>
                                        <p:tgtEl>
                                          <p:spTgt spid="12"/>
                                        </p:tgtEl>
                                      </p:cBhvr>
                                    </p:animEffect>
                                    <p:anim calcmode="lin" valueType="num">
                                      <p:cBhvr>
                                        <p:cTn id="124" dur="1000" fill="hold"/>
                                        <p:tgtEl>
                                          <p:spTgt spid="12"/>
                                        </p:tgtEl>
                                        <p:attrNameLst>
                                          <p:attrName>style.rotation</p:attrName>
                                        </p:attrNameLst>
                                      </p:cBhvr>
                                      <p:tavLst>
                                        <p:tav tm="0">
                                          <p:val>
                                            <p:fltVal val="720"/>
                                          </p:val>
                                        </p:tav>
                                        <p:tav tm="100000">
                                          <p:val>
                                            <p:fltVal val="0"/>
                                          </p:val>
                                        </p:tav>
                                      </p:tavLst>
                                    </p:anim>
                                    <p:anim calcmode="lin" valueType="num">
                                      <p:cBhvr>
                                        <p:cTn id="125" dur="1000" fill="hold"/>
                                        <p:tgtEl>
                                          <p:spTgt spid="12"/>
                                        </p:tgtEl>
                                        <p:attrNameLst>
                                          <p:attrName>ppt_h</p:attrName>
                                        </p:attrNameLst>
                                      </p:cBhvr>
                                      <p:tavLst>
                                        <p:tav tm="0">
                                          <p:val>
                                            <p:fltVal val="0"/>
                                          </p:val>
                                        </p:tav>
                                        <p:tav tm="100000">
                                          <p:val>
                                            <p:strVal val="#ppt_h"/>
                                          </p:val>
                                        </p:tav>
                                      </p:tavLst>
                                    </p:anim>
                                    <p:anim calcmode="lin" valueType="num">
                                      <p:cBhvr>
                                        <p:cTn id="126" dur="1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36" grpId="0"/>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51" y="95394"/>
            <a:ext cx="6674711" cy="1139517"/>
          </a:xfrm>
          <a:solidFill>
            <a:schemeClr val="tx2">
              <a:lumMod val="20000"/>
              <a:lumOff val="80000"/>
            </a:schemeClr>
          </a:solidFill>
          <a:ln>
            <a:solidFill>
              <a:schemeClr val="tx1"/>
            </a:solidFill>
          </a:ln>
        </p:spPr>
        <p:txBody>
          <a:bodyPr>
            <a:normAutofit fontScale="90000"/>
          </a:bodyPr>
          <a:lstStyle/>
          <a:p>
            <a:r>
              <a:rPr lang="en-US" b="1" dirty="0">
                <a:solidFill>
                  <a:srgbClr val="002060"/>
                </a:solidFill>
              </a:rPr>
              <a:t>Mind Maps or Spider Diagrams</a:t>
            </a:r>
            <a:endParaRPr lang="en-GB" b="1" dirty="0">
              <a:solidFill>
                <a:srgbClr val="002060"/>
              </a:solidFill>
            </a:endParaRPr>
          </a:p>
        </p:txBody>
      </p:sp>
      <p:sp>
        <p:nvSpPr>
          <p:cNvPr id="3" name="Content Placeholder 2"/>
          <p:cNvSpPr>
            <a:spLocks noGrp="1"/>
          </p:cNvSpPr>
          <p:nvPr>
            <p:ph idx="1"/>
          </p:nvPr>
        </p:nvSpPr>
        <p:spPr>
          <a:xfrm>
            <a:off x="310551" y="1354348"/>
            <a:ext cx="6674711" cy="5158596"/>
          </a:xfrm>
          <a:solidFill>
            <a:schemeClr val="tx2">
              <a:lumMod val="20000"/>
              <a:lumOff val="80000"/>
            </a:schemeClr>
          </a:solidFill>
          <a:ln>
            <a:solidFill>
              <a:schemeClr val="tx1"/>
            </a:solidFill>
          </a:ln>
        </p:spPr>
        <p:txBody>
          <a:bodyPr>
            <a:normAutofit/>
          </a:bodyPr>
          <a:lstStyle/>
          <a:p>
            <a:pPr marL="285750" indent="-285750"/>
            <a:r>
              <a:rPr lang="en-GB" dirty="0">
                <a:latin typeface="Arial Rounded MT Bold" pitchFamily="34" charset="0"/>
                <a:ea typeface="Calibri"/>
                <a:cs typeface="Times New Roman"/>
              </a:rPr>
              <a:t>Key question, exam question or a key topic in the centre;</a:t>
            </a:r>
          </a:p>
          <a:p>
            <a:pPr marL="285750" indent="-285750"/>
            <a:r>
              <a:rPr lang="en-GB" dirty="0">
                <a:latin typeface="Arial Rounded MT Bold" pitchFamily="34" charset="0"/>
                <a:ea typeface="Calibri"/>
                <a:cs typeface="Times New Roman"/>
              </a:rPr>
              <a:t>Subtopics or subheadings; </a:t>
            </a:r>
          </a:p>
          <a:p>
            <a:pPr marL="285750" indent="-285750"/>
            <a:r>
              <a:rPr lang="en-GB" dirty="0">
                <a:latin typeface="Arial Rounded MT Bold" pitchFamily="34" charset="0"/>
                <a:ea typeface="Calibri"/>
                <a:cs typeface="Times New Roman"/>
              </a:rPr>
              <a:t>Add key pieces of information; </a:t>
            </a:r>
          </a:p>
          <a:p>
            <a:pPr marL="285750" indent="-285750"/>
            <a:r>
              <a:rPr lang="en-GB" dirty="0">
                <a:latin typeface="Arial Rounded MT Bold" pitchFamily="34" charset="0"/>
                <a:ea typeface="Calibri"/>
                <a:cs typeface="Times New Roman"/>
              </a:rPr>
              <a:t>Develop some of your points;  </a:t>
            </a:r>
          </a:p>
          <a:p>
            <a:pPr marL="285750" indent="-285750"/>
            <a:r>
              <a:rPr lang="en-GB" dirty="0">
                <a:latin typeface="Arial Rounded MT Bold" pitchFamily="34" charset="0"/>
                <a:ea typeface="Calibri"/>
                <a:cs typeface="Times New Roman"/>
              </a:rPr>
              <a:t>Add symbols or images;</a:t>
            </a:r>
          </a:p>
          <a:p>
            <a:pPr marL="285750" indent="-285750"/>
            <a:r>
              <a:rPr lang="en-GB" dirty="0">
                <a:latin typeface="Arial Rounded MT Bold" pitchFamily="34" charset="0"/>
                <a:ea typeface="Calibri"/>
                <a:cs typeface="Times New Roman"/>
              </a:rPr>
              <a:t>Use different coloured pens or highlight different points;</a:t>
            </a:r>
          </a:p>
          <a:p>
            <a:pPr marL="285750" indent="-285750"/>
            <a:r>
              <a:rPr lang="en-GB" dirty="0">
                <a:latin typeface="Arial Rounded MT Bold" pitchFamily="34" charset="0"/>
                <a:ea typeface="Calibri"/>
                <a:cs typeface="Times New Roman"/>
              </a:rPr>
              <a:t>Use different sized pieces of paper.</a:t>
            </a:r>
          </a:p>
          <a:p>
            <a:pPr marL="0" indent="0">
              <a:buNone/>
            </a:pPr>
            <a:endParaRPr lang="en-GB" dirty="0"/>
          </a:p>
        </p:txBody>
      </p:sp>
      <p:pic>
        <p:nvPicPr>
          <p:cNvPr id="5" name="Picture 4" descr="http://www.mindtools.com/media/Diagrams/mindma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929" y="95394"/>
            <a:ext cx="4826525" cy="2576893"/>
          </a:xfrm>
          <a:prstGeom prst="rect">
            <a:avLst/>
          </a:prstGeom>
          <a:noFill/>
          <a:ln>
            <a:noFill/>
          </a:ln>
        </p:spPr>
      </p:pic>
      <p:pic>
        <p:nvPicPr>
          <p:cNvPr id="6" name="Picture 5">
            <a:extLst>
              <a:ext uri="{FF2B5EF4-FFF2-40B4-BE49-F238E27FC236}">
                <a16:creationId xmlns:a16="http://schemas.microsoft.com/office/drawing/2014/main" id="{1B877123-6914-4248-AB93-F1FAE02EFAAC}"/>
              </a:ext>
            </a:extLst>
          </p:cNvPr>
          <p:cNvPicPr>
            <a:picLocks noChangeAspect="1"/>
          </p:cNvPicPr>
          <p:nvPr/>
        </p:nvPicPr>
        <p:blipFill rotWithShape="1">
          <a:blip r:embed="rId4"/>
          <a:srcRect l="13750" t="22818" r="15412" b="10928"/>
          <a:stretch/>
        </p:blipFill>
        <p:spPr>
          <a:xfrm>
            <a:off x="7148658" y="2672287"/>
            <a:ext cx="4971069" cy="2615306"/>
          </a:xfrm>
          <a:prstGeom prst="rect">
            <a:avLst/>
          </a:prstGeom>
        </p:spPr>
      </p:pic>
    </p:spTree>
    <p:custDataLst>
      <p:tags r:id="rId1"/>
    </p:custDataLst>
    <p:extLst>
      <p:ext uri="{BB962C8B-B14F-4D97-AF65-F5344CB8AC3E}">
        <p14:creationId xmlns:p14="http://schemas.microsoft.com/office/powerpoint/2010/main" val="3102138907"/>
      </p:ext>
    </p:extLst>
  </p:cSld>
  <p:clrMapOvr>
    <a:masterClrMapping/>
  </p:clrMapOvr>
  <mc:AlternateContent xmlns:mc="http://schemas.openxmlformats.org/markup-compatibility/2006" xmlns:p14="http://schemas.microsoft.com/office/powerpoint/2010/main">
    <mc:Choice Requires="p14">
      <p:transition spd="slow" p14:dur="2000" advTm="43412"/>
    </mc:Choice>
    <mc:Fallback xmlns="">
      <p:transition spd="slow" advTm="434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52" y="123675"/>
            <a:ext cx="5193102" cy="1139517"/>
          </a:xfrm>
          <a:solidFill>
            <a:schemeClr val="tx2">
              <a:lumMod val="20000"/>
              <a:lumOff val="80000"/>
            </a:schemeClr>
          </a:solidFill>
          <a:ln>
            <a:solidFill>
              <a:schemeClr val="tx1"/>
            </a:solidFill>
          </a:ln>
        </p:spPr>
        <p:txBody>
          <a:bodyPr/>
          <a:lstStyle/>
          <a:p>
            <a:r>
              <a:rPr lang="en-US" b="1" dirty="0">
                <a:solidFill>
                  <a:srgbClr val="002060"/>
                </a:solidFill>
              </a:rPr>
              <a:t>Revision/Flash Cards</a:t>
            </a:r>
            <a:endParaRPr lang="en-GB" b="1" dirty="0">
              <a:solidFill>
                <a:srgbClr val="002060"/>
              </a:solidFill>
            </a:endParaRPr>
          </a:p>
        </p:txBody>
      </p:sp>
      <p:sp>
        <p:nvSpPr>
          <p:cNvPr id="3" name="Content Placeholder 2"/>
          <p:cNvSpPr>
            <a:spLocks noGrp="1"/>
          </p:cNvSpPr>
          <p:nvPr>
            <p:ph idx="1"/>
          </p:nvPr>
        </p:nvSpPr>
        <p:spPr>
          <a:xfrm>
            <a:off x="310552" y="1354348"/>
            <a:ext cx="5193102" cy="4701395"/>
          </a:xfrm>
          <a:solidFill>
            <a:schemeClr val="tx2">
              <a:lumMod val="20000"/>
              <a:lumOff val="80000"/>
            </a:schemeClr>
          </a:solidFill>
          <a:ln>
            <a:solidFill>
              <a:schemeClr val="tx1"/>
            </a:solidFill>
          </a:ln>
        </p:spPr>
        <p:txBody>
          <a:bodyPr>
            <a:normAutofit/>
          </a:bodyPr>
          <a:lstStyle/>
          <a:p>
            <a:pPr marL="285750" indent="-285750"/>
            <a:r>
              <a:rPr lang="en-GB" dirty="0">
                <a:latin typeface="Arial Rounded MT Bold" pitchFamily="34" charset="0"/>
                <a:ea typeface="Calibri"/>
                <a:cs typeface="Times New Roman"/>
              </a:rPr>
              <a:t>A5 or A6; </a:t>
            </a:r>
          </a:p>
          <a:p>
            <a:pPr marL="285750" indent="-285750"/>
            <a:r>
              <a:rPr lang="en-GB" dirty="0">
                <a:latin typeface="Arial Rounded MT Bold" pitchFamily="34" charset="0"/>
                <a:ea typeface="Calibri"/>
                <a:cs typeface="Times New Roman"/>
              </a:rPr>
              <a:t>Key questions, headings or subheadings on each one and key information; </a:t>
            </a:r>
          </a:p>
          <a:p>
            <a:pPr marL="285750" indent="-285750"/>
            <a:r>
              <a:rPr lang="en-GB" dirty="0">
                <a:latin typeface="Arial Rounded MT Bold" pitchFamily="34" charset="0"/>
                <a:ea typeface="Calibri"/>
                <a:cs typeface="Times New Roman"/>
              </a:rPr>
              <a:t>Lots of cards with different information, answering one question; </a:t>
            </a:r>
          </a:p>
          <a:p>
            <a:pPr marL="285750" indent="-285750"/>
            <a:r>
              <a:rPr lang="en-GB" dirty="0">
                <a:latin typeface="Arial Rounded MT Bold" pitchFamily="34" charset="0"/>
                <a:ea typeface="Calibri"/>
                <a:cs typeface="Times New Roman"/>
              </a:rPr>
              <a:t>Move them around or</a:t>
            </a:r>
            <a:r>
              <a:rPr lang="en-GB" b="1" dirty="0">
                <a:latin typeface="Arial Rounded MT Bold" pitchFamily="34" charset="0"/>
                <a:ea typeface="Calibri"/>
                <a:cs typeface="Times New Roman"/>
              </a:rPr>
              <a:t> stick </a:t>
            </a:r>
            <a:r>
              <a:rPr lang="en-GB" dirty="0">
                <a:latin typeface="Arial Rounded MT Bold" pitchFamily="34" charset="0"/>
                <a:ea typeface="Calibri"/>
                <a:cs typeface="Times New Roman"/>
              </a:rPr>
              <a:t>them down on larger pieces or paper or around your room with blue tack.</a:t>
            </a:r>
          </a:p>
          <a:p>
            <a:pPr marL="0" indent="0">
              <a:buNone/>
            </a:pPr>
            <a:endParaRPr lang="en-GB" dirty="0"/>
          </a:p>
        </p:txBody>
      </p:sp>
      <p:pic>
        <p:nvPicPr>
          <p:cNvPr id="6" name="Picture 4" descr="Index 'Memory'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612" y="123675"/>
            <a:ext cx="6527321" cy="3916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02295146"/>
      </p:ext>
    </p:extLst>
  </p:cSld>
  <p:clrMapOvr>
    <a:masterClrMapping/>
  </p:clrMapOvr>
  <mc:AlternateContent xmlns:mc="http://schemas.openxmlformats.org/markup-compatibility/2006" xmlns:p14="http://schemas.microsoft.com/office/powerpoint/2010/main">
    <mc:Choice Requires="p14">
      <p:transition spd="slow" p14:dur="2000" advTm="71461"/>
    </mc:Choice>
    <mc:Fallback xmlns="">
      <p:transition spd="slow" advTm="71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52" y="123675"/>
            <a:ext cx="6849372" cy="1325563"/>
          </a:xfrm>
          <a:solidFill>
            <a:schemeClr val="tx2">
              <a:lumMod val="20000"/>
              <a:lumOff val="80000"/>
            </a:schemeClr>
          </a:solidFill>
          <a:ln>
            <a:solidFill>
              <a:schemeClr val="tx1"/>
            </a:solidFill>
          </a:ln>
        </p:spPr>
        <p:txBody>
          <a:bodyPr>
            <a:normAutofit/>
          </a:bodyPr>
          <a:lstStyle/>
          <a:p>
            <a:r>
              <a:rPr lang="en-GB" b="1" dirty="0">
                <a:solidFill>
                  <a:srgbClr val="002060"/>
                </a:solidFill>
              </a:rPr>
              <a:t>Post it Notes</a:t>
            </a:r>
          </a:p>
        </p:txBody>
      </p:sp>
      <p:sp>
        <p:nvSpPr>
          <p:cNvPr id="3" name="Content Placeholder 2"/>
          <p:cNvSpPr>
            <a:spLocks noGrp="1"/>
          </p:cNvSpPr>
          <p:nvPr>
            <p:ph idx="1"/>
          </p:nvPr>
        </p:nvSpPr>
        <p:spPr>
          <a:xfrm>
            <a:off x="310551" y="1649691"/>
            <a:ext cx="6849373" cy="4638966"/>
          </a:xfrm>
          <a:solidFill>
            <a:schemeClr val="tx2">
              <a:lumMod val="20000"/>
              <a:lumOff val="80000"/>
            </a:schemeClr>
          </a:solidFill>
          <a:ln>
            <a:solidFill>
              <a:schemeClr val="tx1"/>
            </a:solidFill>
          </a:ln>
        </p:spPr>
        <p:txBody>
          <a:bodyPr>
            <a:normAutofit lnSpcReduction="10000"/>
          </a:bodyPr>
          <a:lstStyle/>
          <a:p>
            <a:pPr marL="342900" indent="-342900">
              <a:buFont typeface="Symbol"/>
              <a:buChar char=""/>
            </a:pPr>
            <a:r>
              <a:rPr lang="en-US" dirty="0" err="1">
                <a:latin typeface="Arial Rounded MT Bold" pitchFamily="34" charset="0"/>
                <a:ea typeface="Calibri"/>
                <a:cs typeface="Times New Roman"/>
              </a:rPr>
              <a:t>Colours</a:t>
            </a:r>
            <a:r>
              <a:rPr lang="en-US" dirty="0">
                <a:latin typeface="Arial Rounded MT Bold" pitchFamily="34" charset="0"/>
                <a:ea typeface="Calibri"/>
                <a:cs typeface="Times New Roman"/>
              </a:rPr>
              <a:t> could represent advantages and disadvantages (training methods)</a:t>
            </a:r>
            <a:endParaRPr lang="en-GB" dirty="0">
              <a:latin typeface="Arial Rounded MT Bold" pitchFamily="34" charset="0"/>
              <a:ea typeface="Calibri"/>
              <a:cs typeface="Times New Roman"/>
            </a:endParaRPr>
          </a:p>
          <a:p>
            <a:pPr marL="342900" lvl="0" indent="-342900">
              <a:spcAft>
                <a:spcPts val="0"/>
              </a:spcAft>
              <a:buFont typeface="Symbol"/>
              <a:buChar char=""/>
            </a:pPr>
            <a:r>
              <a:rPr lang="en-GB" dirty="0">
                <a:latin typeface="Arial Rounded MT Bold" pitchFamily="34" charset="0"/>
                <a:ea typeface="Calibri"/>
                <a:cs typeface="Times New Roman"/>
              </a:rPr>
              <a:t>Definitions</a:t>
            </a:r>
          </a:p>
          <a:p>
            <a:pPr marL="342900" lvl="0" indent="-342900">
              <a:spcAft>
                <a:spcPts val="0"/>
              </a:spcAft>
              <a:buFont typeface="Symbol"/>
              <a:buChar char=""/>
            </a:pPr>
            <a:r>
              <a:rPr lang="en-GB" dirty="0">
                <a:latin typeface="Arial Rounded MT Bold" pitchFamily="34" charset="0"/>
                <a:ea typeface="Calibri"/>
                <a:cs typeface="Times New Roman"/>
              </a:rPr>
              <a:t>Bullet point the answer to key questions;</a:t>
            </a:r>
          </a:p>
          <a:p>
            <a:pPr marL="342900" lvl="0" indent="-342900">
              <a:spcAft>
                <a:spcPts val="0"/>
              </a:spcAft>
              <a:buFont typeface="Symbol"/>
              <a:buChar char=""/>
            </a:pPr>
            <a:r>
              <a:rPr lang="en-GB" dirty="0">
                <a:latin typeface="Arial Rounded MT Bold" pitchFamily="34" charset="0"/>
                <a:ea typeface="Calibri"/>
                <a:cs typeface="Times New Roman"/>
              </a:rPr>
              <a:t>Different post it notes, each containing different parts of an answer to one question; </a:t>
            </a:r>
          </a:p>
          <a:p>
            <a:pPr marL="342900" lvl="0" indent="-342900">
              <a:spcAft>
                <a:spcPts val="0"/>
              </a:spcAft>
              <a:buFont typeface="Symbol"/>
              <a:buChar char=""/>
            </a:pPr>
            <a:r>
              <a:rPr lang="en-GB" dirty="0">
                <a:latin typeface="Arial Rounded MT Bold" pitchFamily="34" charset="0"/>
                <a:ea typeface="Calibri"/>
                <a:cs typeface="Times New Roman"/>
              </a:rPr>
              <a:t>Can be moved around, linked or prioritised. </a:t>
            </a:r>
          </a:p>
          <a:p>
            <a:pPr marL="0" indent="0">
              <a:buNone/>
            </a:pPr>
            <a:endParaRPr lang="en-GB" dirty="0"/>
          </a:p>
        </p:txBody>
      </p:sp>
      <p:pic>
        <p:nvPicPr>
          <p:cNvPr id="5" name="Picture 4" descr="fzm-VectorPostItNotes+PushPins-0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395596" y="214147"/>
            <a:ext cx="4347713" cy="3877685"/>
          </a:xfrm>
          <a:prstGeom prst="rect">
            <a:avLst/>
          </a:prstGeom>
          <a:noFill/>
          <a:ln>
            <a:noFill/>
          </a:ln>
        </p:spPr>
      </p:pic>
    </p:spTree>
    <p:custDataLst>
      <p:tags r:id="rId1"/>
    </p:custDataLst>
    <p:extLst>
      <p:ext uri="{BB962C8B-B14F-4D97-AF65-F5344CB8AC3E}">
        <p14:creationId xmlns:p14="http://schemas.microsoft.com/office/powerpoint/2010/main" val="678413175"/>
      </p:ext>
    </p:extLst>
  </p:cSld>
  <p:clrMapOvr>
    <a:masterClrMapping/>
  </p:clrMapOvr>
  <mc:AlternateContent xmlns:mc="http://schemas.openxmlformats.org/markup-compatibility/2006" xmlns:p14="http://schemas.microsoft.com/office/powerpoint/2010/main">
    <mc:Choice Requires="p14">
      <p:transition spd="slow" p14:dur="2000" advTm="63253"/>
    </mc:Choice>
    <mc:Fallback xmlns="">
      <p:transition spd="slow" advTm="632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52" y="138747"/>
            <a:ext cx="11235906" cy="1104182"/>
          </a:xfrm>
          <a:solidFill>
            <a:schemeClr val="tx2">
              <a:lumMod val="20000"/>
              <a:lumOff val="80000"/>
            </a:schemeClr>
          </a:solidFill>
          <a:ln>
            <a:solidFill>
              <a:schemeClr val="tx1"/>
            </a:solidFill>
          </a:ln>
        </p:spPr>
        <p:txBody>
          <a:bodyPr/>
          <a:lstStyle/>
          <a:p>
            <a:r>
              <a:rPr lang="en-GB" b="1" dirty="0">
                <a:solidFill>
                  <a:srgbClr val="002060"/>
                </a:solidFill>
              </a:rPr>
              <a:t>Drawing memory anchors or picture based notes</a:t>
            </a:r>
          </a:p>
        </p:txBody>
      </p:sp>
      <p:sp>
        <p:nvSpPr>
          <p:cNvPr id="3" name="Content Placeholder 2"/>
          <p:cNvSpPr>
            <a:spLocks noGrp="1"/>
          </p:cNvSpPr>
          <p:nvPr>
            <p:ph idx="1"/>
          </p:nvPr>
        </p:nvSpPr>
        <p:spPr>
          <a:xfrm>
            <a:off x="310552" y="1354348"/>
            <a:ext cx="5339255" cy="4701395"/>
          </a:xfrm>
          <a:solidFill>
            <a:schemeClr val="tx2">
              <a:lumMod val="20000"/>
              <a:lumOff val="80000"/>
            </a:schemeClr>
          </a:solidFill>
          <a:ln>
            <a:solidFill>
              <a:schemeClr val="tx1"/>
            </a:solidFill>
          </a:ln>
        </p:spPr>
        <p:txBody>
          <a:bodyPr>
            <a:normAutofit fontScale="92500" lnSpcReduction="20000"/>
          </a:bodyPr>
          <a:lstStyle/>
          <a:p>
            <a:pPr marL="342900" lvl="0" indent="-342900">
              <a:lnSpc>
                <a:spcPct val="120000"/>
              </a:lnSpc>
              <a:spcAft>
                <a:spcPts val="0"/>
              </a:spcAft>
              <a:buFont typeface="Symbol"/>
              <a:buChar char=""/>
            </a:pPr>
            <a:r>
              <a:rPr lang="en-GB" dirty="0">
                <a:latin typeface="Arial Rounded MT Bold" pitchFamily="34" charset="0"/>
                <a:ea typeface="Calibri"/>
                <a:cs typeface="Times New Roman"/>
              </a:rPr>
              <a:t>Combination of key words, numbers and pictures</a:t>
            </a:r>
          </a:p>
          <a:p>
            <a:pPr marL="342900" lvl="0" indent="-342900">
              <a:lnSpc>
                <a:spcPct val="120000"/>
              </a:lnSpc>
              <a:spcAft>
                <a:spcPts val="0"/>
              </a:spcAft>
              <a:buFont typeface="Symbol"/>
              <a:buChar char=""/>
            </a:pPr>
            <a:r>
              <a:rPr lang="en-GB" dirty="0">
                <a:latin typeface="Arial Rounded MT Bold" pitchFamily="34" charset="0"/>
                <a:ea typeface="Calibri"/>
                <a:cs typeface="Times New Roman"/>
              </a:rPr>
              <a:t>Create a key</a:t>
            </a:r>
          </a:p>
          <a:p>
            <a:pPr marL="342900" lvl="0" indent="-342900">
              <a:lnSpc>
                <a:spcPct val="120000"/>
              </a:lnSpc>
              <a:spcAft>
                <a:spcPts val="0"/>
              </a:spcAft>
              <a:buFont typeface="Symbol"/>
              <a:buChar char=""/>
            </a:pPr>
            <a:r>
              <a:rPr lang="en-GB" dirty="0">
                <a:latin typeface="Arial Rounded MT Bold" pitchFamily="34" charset="0"/>
                <a:ea typeface="Calibri"/>
                <a:cs typeface="Times New Roman"/>
              </a:rPr>
              <a:t>Use a combination of notes and pictures.  </a:t>
            </a:r>
          </a:p>
          <a:p>
            <a:pPr marL="342900" lvl="0" indent="-342900">
              <a:lnSpc>
                <a:spcPct val="120000"/>
              </a:lnSpc>
              <a:spcAft>
                <a:spcPts val="0"/>
              </a:spcAft>
              <a:buFont typeface="Symbol"/>
              <a:buChar char=""/>
            </a:pPr>
            <a:r>
              <a:rPr lang="en-US" dirty="0">
                <a:latin typeface="Arial Rounded MT Bold" pitchFamily="34" charset="0"/>
                <a:ea typeface="Calibri"/>
                <a:cs typeface="Times New Roman"/>
              </a:rPr>
              <a:t>You don’t need to draw the pictures/be a good artist. You can always use pictures/templates off the internet</a:t>
            </a:r>
            <a:endParaRPr lang="en-GB" dirty="0">
              <a:latin typeface="Arial Rounded MT Bold" pitchFamily="34" charset="0"/>
              <a:ea typeface="Calibri"/>
              <a:cs typeface="Times New Roman"/>
            </a:endParaRPr>
          </a:p>
          <a:p>
            <a:pPr marL="0" indent="0">
              <a:buNone/>
            </a:pPr>
            <a:endParaRPr lang="en-GB" dirty="0"/>
          </a:p>
        </p:txBody>
      </p:sp>
      <p:pic>
        <p:nvPicPr>
          <p:cNvPr id="8" name="Picture 10" descr="http://www.redbridgerenet.co.uk/agreedsyllabus/diamond.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6360" y="4310671"/>
            <a:ext cx="1828778" cy="182413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http://3.bp.blogspot.com/-w-0xOpKuaJ4/UHoLuSqIqqI/AAAAAAAAJUY/n3qunxHpz34/s1600/Venn_diagram.jpe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5138" y="4171925"/>
            <a:ext cx="1418919" cy="122020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id="{324B3EEE-AC86-422B-8EAC-4CBF45C6572E}"/>
              </a:ext>
            </a:extLst>
          </p:cNvPr>
          <p:cNvPicPr>
            <a:picLocks noChangeAspect="1"/>
          </p:cNvPicPr>
          <p:nvPr/>
        </p:nvPicPr>
        <p:blipFill rotWithShape="1">
          <a:blip r:embed="rId6"/>
          <a:srcRect l="10592" t="27216" r="37139" b="9279"/>
          <a:stretch/>
        </p:blipFill>
        <p:spPr>
          <a:xfrm>
            <a:off x="5902624" y="1354348"/>
            <a:ext cx="5531689" cy="2706158"/>
          </a:xfrm>
          <a:prstGeom prst="rect">
            <a:avLst/>
          </a:prstGeom>
        </p:spPr>
      </p:pic>
    </p:spTree>
    <p:extLst>
      <p:ext uri="{BB962C8B-B14F-4D97-AF65-F5344CB8AC3E}">
        <p14:creationId xmlns:p14="http://schemas.microsoft.com/office/powerpoint/2010/main" val="3290458521"/>
      </p:ext>
    </p:extLst>
  </p:cSld>
  <p:clrMapOvr>
    <a:masterClrMapping/>
  </p:clrMapOvr>
  <mc:AlternateContent xmlns:mc="http://schemas.openxmlformats.org/markup-compatibility/2006" xmlns:p14="http://schemas.microsoft.com/office/powerpoint/2010/main">
    <mc:Choice Requires="p14">
      <p:transition spd="slow" p14:dur="2000" advTm="57200"/>
    </mc:Choice>
    <mc:Fallback xmlns="">
      <p:transition spd="slow" advTm="57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52" y="208725"/>
            <a:ext cx="5960852" cy="1116838"/>
          </a:xfrm>
          <a:solidFill>
            <a:schemeClr val="tx2">
              <a:lumMod val="20000"/>
              <a:lumOff val="80000"/>
            </a:schemeClr>
          </a:solidFill>
          <a:ln>
            <a:solidFill>
              <a:schemeClr val="tx1"/>
            </a:solidFill>
          </a:ln>
        </p:spPr>
        <p:txBody>
          <a:bodyPr/>
          <a:lstStyle/>
          <a:p>
            <a:r>
              <a:rPr lang="en-US" b="1" dirty="0">
                <a:solidFill>
                  <a:srgbClr val="002060"/>
                </a:solidFill>
              </a:rPr>
              <a:t>Flow charts and timelines </a:t>
            </a:r>
            <a:endParaRPr lang="en-GB" b="1" dirty="0">
              <a:solidFill>
                <a:srgbClr val="002060"/>
              </a:solidFill>
            </a:endParaRPr>
          </a:p>
        </p:txBody>
      </p:sp>
      <p:sp>
        <p:nvSpPr>
          <p:cNvPr id="3" name="Content Placeholder 2"/>
          <p:cNvSpPr>
            <a:spLocks noGrp="1"/>
          </p:cNvSpPr>
          <p:nvPr>
            <p:ph idx="1"/>
          </p:nvPr>
        </p:nvSpPr>
        <p:spPr>
          <a:xfrm>
            <a:off x="310552" y="1448616"/>
            <a:ext cx="5960852" cy="4701395"/>
          </a:xfrm>
          <a:solidFill>
            <a:schemeClr val="tx2">
              <a:lumMod val="20000"/>
              <a:lumOff val="80000"/>
            </a:schemeClr>
          </a:solidFill>
          <a:ln>
            <a:solidFill>
              <a:schemeClr val="tx1"/>
            </a:solidFill>
          </a:ln>
        </p:spPr>
        <p:txBody>
          <a:bodyPr>
            <a:normAutofit/>
          </a:bodyPr>
          <a:lstStyle/>
          <a:p>
            <a:pPr marL="342900" lvl="0" indent="-342900">
              <a:spcAft>
                <a:spcPts val="0"/>
              </a:spcAft>
              <a:buFont typeface="Symbol"/>
              <a:buChar char=""/>
            </a:pPr>
            <a:r>
              <a:rPr lang="en-GB" dirty="0">
                <a:latin typeface="Arial Rounded MT Bold" pitchFamily="34" charset="0"/>
                <a:ea typeface="Calibri"/>
                <a:cs typeface="Times New Roman"/>
              </a:rPr>
              <a:t>For topics including the Mechanics of Breathing, the Cardiac Cycle</a:t>
            </a:r>
          </a:p>
          <a:p>
            <a:pPr marL="342900" lvl="0" indent="-342900">
              <a:spcAft>
                <a:spcPts val="0"/>
              </a:spcAft>
              <a:buFont typeface="Symbol"/>
              <a:buChar char=""/>
            </a:pPr>
            <a:r>
              <a:rPr lang="en-GB" dirty="0">
                <a:latin typeface="Arial Rounded MT Bold" pitchFamily="34" charset="0"/>
                <a:ea typeface="Calibri"/>
                <a:cs typeface="Times New Roman"/>
              </a:rPr>
              <a:t>Key dates, ideas, processes or stages</a:t>
            </a:r>
          </a:p>
          <a:p>
            <a:pPr marL="342900" lvl="0" indent="-342900">
              <a:spcAft>
                <a:spcPts val="0"/>
              </a:spcAft>
              <a:buFont typeface="Symbol"/>
              <a:buChar char=""/>
            </a:pPr>
            <a:r>
              <a:rPr lang="en-GB" dirty="0">
                <a:latin typeface="Arial Rounded MT Bold" pitchFamily="34" charset="0"/>
                <a:ea typeface="Calibri"/>
                <a:cs typeface="Times New Roman"/>
              </a:rPr>
              <a:t>Add the information as you go along</a:t>
            </a:r>
          </a:p>
          <a:p>
            <a:pPr marL="342900" lvl="0" indent="-342900">
              <a:spcAft>
                <a:spcPts val="0"/>
              </a:spcAft>
              <a:buFont typeface="Symbol"/>
              <a:buChar char=""/>
            </a:pPr>
            <a:r>
              <a:rPr lang="en-GB" dirty="0">
                <a:latin typeface="Arial Rounded MT Bold" pitchFamily="34" charset="0"/>
                <a:ea typeface="Calibri"/>
                <a:cs typeface="Times New Roman"/>
              </a:rPr>
              <a:t>Use different coloured pens or highlighters</a:t>
            </a:r>
          </a:p>
          <a:p>
            <a:pPr marL="342900" lvl="0" indent="-342900">
              <a:spcAft>
                <a:spcPts val="0"/>
              </a:spcAft>
              <a:buFont typeface="Symbol"/>
              <a:buChar char=""/>
            </a:pPr>
            <a:r>
              <a:rPr lang="en-GB" dirty="0">
                <a:latin typeface="Arial Rounded MT Bold" pitchFamily="34" charset="0"/>
                <a:ea typeface="Calibri"/>
                <a:cs typeface="Times New Roman"/>
              </a:rPr>
              <a:t>Add images or diagrams.</a:t>
            </a:r>
          </a:p>
          <a:p>
            <a:pPr marL="0" indent="0">
              <a:buNone/>
            </a:pPr>
            <a:endParaRPr lang="en-GB" dirty="0"/>
          </a:p>
        </p:txBody>
      </p:sp>
      <p:pic>
        <p:nvPicPr>
          <p:cNvPr id="10" name="Picture 2" descr="http://www.agilemodeling.com/images/models/flowChar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611" y="208725"/>
            <a:ext cx="5524837" cy="333575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902292747"/>
      </p:ext>
    </p:extLst>
  </p:cSld>
  <p:clrMapOvr>
    <a:masterClrMapping/>
  </p:clrMapOvr>
  <mc:AlternateContent xmlns:mc="http://schemas.openxmlformats.org/markup-compatibility/2006" xmlns:p14="http://schemas.microsoft.com/office/powerpoint/2010/main">
    <mc:Choice Requires="p14">
      <p:transition spd="slow" p14:dur="2000" advTm="52976"/>
    </mc:Choice>
    <mc:Fallback xmlns="">
      <p:transition spd="slow" advTm="529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52" y="208725"/>
            <a:ext cx="5960852" cy="1116838"/>
          </a:xfrm>
          <a:solidFill>
            <a:schemeClr val="tx2">
              <a:lumMod val="20000"/>
              <a:lumOff val="80000"/>
            </a:schemeClr>
          </a:solidFill>
          <a:ln>
            <a:solidFill>
              <a:schemeClr val="tx1"/>
            </a:solidFill>
          </a:ln>
        </p:spPr>
        <p:txBody>
          <a:bodyPr/>
          <a:lstStyle/>
          <a:p>
            <a:r>
              <a:rPr lang="en-US" b="1" dirty="0">
                <a:solidFill>
                  <a:srgbClr val="002060"/>
                </a:solidFill>
              </a:rPr>
              <a:t>Pair / Group Learning</a:t>
            </a:r>
            <a:endParaRPr lang="en-GB" b="1" dirty="0">
              <a:solidFill>
                <a:srgbClr val="002060"/>
              </a:solidFill>
            </a:endParaRPr>
          </a:p>
        </p:txBody>
      </p:sp>
      <p:sp>
        <p:nvSpPr>
          <p:cNvPr id="3" name="Content Placeholder 2"/>
          <p:cNvSpPr>
            <a:spLocks noGrp="1"/>
          </p:cNvSpPr>
          <p:nvPr>
            <p:ph idx="1"/>
          </p:nvPr>
        </p:nvSpPr>
        <p:spPr>
          <a:xfrm>
            <a:off x="310552" y="1495750"/>
            <a:ext cx="5960852" cy="4701395"/>
          </a:xfrm>
          <a:solidFill>
            <a:schemeClr val="tx2">
              <a:lumMod val="20000"/>
              <a:lumOff val="80000"/>
            </a:schemeClr>
          </a:solidFill>
          <a:ln>
            <a:solidFill>
              <a:schemeClr val="tx1"/>
            </a:solidFill>
          </a:ln>
        </p:spPr>
        <p:txBody>
          <a:bodyPr>
            <a:normAutofit fontScale="92500"/>
          </a:bodyPr>
          <a:lstStyle/>
          <a:p>
            <a:pPr marL="342900" lvl="0" indent="-342900">
              <a:spcAft>
                <a:spcPts val="0"/>
              </a:spcAft>
              <a:buFont typeface="Symbol"/>
              <a:buChar char=""/>
            </a:pPr>
            <a:r>
              <a:rPr lang="en-GB" dirty="0">
                <a:latin typeface="Arial Rounded MT Bold" pitchFamily="34" charset="0"/>
                <a:ea typeface="Calibri"/>
                <a:cs typeface="Times New Roman"/>
              </a:rPr>
              <a:t>Engage in video calling or voice calling with a friend about a topic</a:t>
            </a:r>
          </a:p>
          <a:p>
            <a:pPr marL="342900" lvl="0" indent="-342900">
              <a:spcAft>
                <a:spcPts val="0"/>
              </a:spcAft>
              <a:buFont typeface="Symbol"/>
              <a:buChar char=""/>
            </a:pPr>
            <a:r>
              <a:rPr lang="en-GB" dirty="0">
                <a:latin typeface="Arial Rounded MT Bold" pitchFamily="34" charset="0"/>
                <a:ea typeface="Calibri"/>
                <a:cs typeface="Times New Roman"/>
              </a:rPr>
              <a:t>Talk through performance enhancing substances, effects of exercise, ways to reduce hooliganism</a:t>
            </a:r>
          </a:p>
          <a:p>
            <a:pPr marL="342900" lvl="0" indent="-342900">
              <a:spcAft>
                <a:spcPts val="0"/>
              </a:spcAft>
              <a:buFont typeface="Symbol"/>
              <a:buChar char=""/>
            </a:pPr>
            <a:r>
              <a:rPr lang="en-GB" dirty="0">
                <a:latin typeface="Arial Rounded MT Bold" pitchFamily="34" charset="0"/>
                <a:ea typeface="Calibri"/>
                <a:cs typeface="Times New Roman"/>
              </a:rPr>
              <a:t>Engage with getting a parent, sibling or family friend to test you</a:t>
            </a:r>
          </a:p>
          <a:p>
            <a:pPr marL="342900" lvl="0" indent="-342900">
              <a:spcAft>
                <a:spcPts val="0"/>
              </a:spcAft>
              <a:buFont typeface="Symbol"/>
              <a:buChar char=""/>
            </a:pPr>
            <a:r>
              <a:rPr lang="en-GB" dirty="0">
                <a:latin typeface="Arial Rounded MT Bold" pitchFamily="34" charset="0"/>
                <a:ea typeface="Calibri"/>
                <a:cs typeface="Times New Roman"/>
              </a:rPr>
              <a:t>Engage in conversation to enable you to improve you explanation, description on a topic</a:t>
            </a:r>
          </a:p>
          <a:p>
            <a:pPr marL="0" indent="0">
              <a:buNone/>
            </a:pPr>
            <a:endParaRPr lang="en-GB" dirty="0"/>
          </a:p>
        </p:txBody>
      </p:sp>
      <p:pic>
        <p:nvPicPr>
          <p:cNvPr id="4" name="Picture 3">
            <a:extLst>
              <a:ext uri="{FF2B5EF4-FFF2-40B4-BE49-F238E27FC236}">
                <a16:creationId xmlns:a16="http://schemas.microsoft.com/office/drawing/2014/main" id="{4D92D043-C6BB-43FD-9307-403E0250CDB8}"/>
              </a:ext>
            </a:extLst>
          </p:cNvPr>
          <p:cNvPicPr>
            <a:picLocks noChangeAspect="1"/>
          </p:cNvPicPr>
          <p:nvPr/>
        </p:nvPicPr>
        <p:blipFill>
          <a:blip r:embed="rId2"/>
          <a:stretch>
            <a:fillRect/>
          </a:stretch>
        </p:blipFill>
        <p:spPr>
          <a:xfrm>
            <a:off x="6495067" y="291789"/>
            <a:ext cx="5447709" cy="2649374"/>
          </a:xfrm>
          <a:prstGeom prst="rect">
            <a:avLst/>
          </a:prstGeom>
        </p:spPr>
      </p:pic>
    </p:spTree>
    <p:extLst>
      <p:ext uri="{BB962C8B-B14F-4D97-AF65-F5344CB8AC3E}">
        <p14:creationId xmlns:p14="http://schemas.microsoft.com/office/powerpoint/2010/main" val="1111319852"/>
      </p:ext>
    </p:extLst>
  </p:cSld>
  <p:clrMapOvr>
    <a:masterClrMapping/>
  </p:clrMapOvr>
  <mc:AlternateContent xmlns:mc="http://schemas.openxmlformats.org/markup-compatibility/2006" xmlns:p14="http://schemas.microsoft.com/office/powerpoint/2010/main">
    <mc:Choice Requires="p14">
      <p:transition spd="slow" p14:dur="2000" advTm="108742"/>
    </mc:Choice>
    <mc:Fallback xmlns="">
      <p:transition spd="slow" advTm="10874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2|19|0.5|3.8|3.7|29|1.4|19|2.9|13.4|0.5|2.8|6.9|8.9|0.5|16.5|45.1|10.4|0.7"/>
</p:tagLst>
</file>

<file path=ppt/tags/tag2.xml><?xml version="1.0" encoding="utf-8"?>
<p:tagLst xmlns:a="http://schemas.openxmlformats.org/drawingml/2006/main" xmlns:r="http://schemas.openxmlformats.org/officeDocument/2006/relationships" xmlns:p="http://schemas.openxmlformats.org/presentationml/2006/main">
  <p:tag name="TIMING" val="|21.7"/>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4306</TotalTime>
  <Words>1938</Words>
  <Application>Microsoft Office PowerPoint</Application>
  <PresentationFormat>Widescreen</PresentationFormat>
  <Paragraphs>232</Paragraphs>
  <Slides>24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Arial Rounded MT Bold</vt:lpstr>
      <vt:lpstr>Calibri</vt:lpstr>
      <vt:lpstr>Calibri Light</vt:lpstr>
      <vt:lpstr>Courier New</vt:lpstr>
      <vt:lpstr>Franklin Gothic Heavy</vt:lpstr>
      <vt:lpstr>GrilledCheese BTN</vt:lpstr>
      <vt:lpstr>Segoe Print</vt:lpstr>
      <vt:lpstr>Symbol</vt:lpstr>
      <vt:lpstr>Times New Roman</vt:lpstr>
      <vt:lpstr>Office Theme</vt:lpstr>
      <vt:lpstr>PowerPoint Presentation</vt:lpstr>
      <vt:lpstr>PowerPoint Presentation</vt:lpstr>
      <vt:lpstr>How Does Memory Work? </vt:lpstr>
      <vt:lpstr>Mind Maps or Spider Diagrams</vt:lpstr>
      <vt:lpstr>Revision/Flash Cards</vt:lpstr>
      <vt:lpstr>Post it Notes</vt:lpstr>
      <vt:lpstr>Drawing memory anchors or picture based notes</vt:lpstr>
      <vt:lpstr>Flow charts and timelines </vt:lpstr>
      <vt:lpstr>Pair / Group Learning</vt:lpstr>
      <vt:lpstr>PowerPoint Presentation</vt:lpstr>
      <vt:lpstr>Interactive Software</vt:lpstr>
      <vt:lpstr>Exam Practice/Guides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Baillie</dc:creator>
  <cp:lastModifiedBy>Sarah Baillie</cp:lastModifiedBy>
  <cp:revision>11</cp:revision>
  <cp:lastPrinted>2023-05-24T13:57:32Z</cp:lastPrinted>
  <dcterms:created xsi:type="dcterms:W3CDTF">2023-05-22T06:09:00Z</dcterms:created>
  <dcterms:modified xsi:type="dcterms:W3CDTF">2023-05-25T06:40:00Z</dcterms:modified>
</cp:coreProperties>
</file>